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9" r:id="rId3"/>
    <p:sldId id="270" r:id="rId4"/>
    <p:sldId id="271" r:id="rId5"/>
    <p:sldId id="256" r:id="rId6"/>
    <p:sldId id="258" r:id="rId7"/>
    <p:sldId id="259" r:id="rId8"/>
    <p:sldId id="260" r:id="rId9"/>
    <p:sldId id="261" r:id="rId10"/>
    <p:sldId id="262" r:id="rId11"/>
    <p:sldId id="263" r:id="rId12"/>
    <p:sldId id="264" r:id="rId13"/>
    <p:sldId id="265" r:id="rId14"/>
    <p:sldId id="266" r:id="rId15"/>
    <p:sldId id="267" r:id="rId16"/>
  </p:sldIdLst>
  <p:sldSz cx="6858000" cy="9906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85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07" autoAdjust="0"/>
    <p:restoredTop sz="96340" autoAdjust="0"/>
  </p:normalViewPr>
  <p:slideViewPr>
    <p:cSldViewPr snapToGrid="0">
      <p:cViewPr>
        <p:scale>
          <a:sx n="75" d="100"/>
          <a:sy n="75" d="100"/>
        </p:scale>
        <p:origin x="298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AA1D5D-7946-A924-98FA-25724C5B2F38}"/>
              </a:ext>
            </a:extLst>
          </p:cNvPr>
          <p:cNvSpPr>
            <a:spLocks noGrp="1"/>
          </p:cNvSpPr>
          <p:nvPr>
            <p:ph type="ctrTitle"/>
          </p:nvPr>
        </p:nvSpPr>
        <p:spPr>
          <a:xfrm>
            <a:off x="857250" y="1621191"/>
            <a:ext cx="5143500" cy="3448756"/>
          </a:xfrm>
        </p:spPr>
        <p:txBody>
          <a:bodyPr anchor="b"/>
          <a:lstStyle>
            <a:lvl1pPr algn="ctr">
              <a:defRPr sz="3375"/>
            </a:lvl1pPr>
          </a:lstStyle>
          <a:p>
            <a:r>
              <a:rPr lang="fr-FR"/>
              <a:t>Modifiez le style du titre</a:t>
            </a:r>
          </a:p>
        </p:txBody>
      </p:sp>
      <p:sp>
        <p:nvSpPr>
          <p:cNvPr id="3" name="Sous-titre 2">
            <a:extLst>
              <a:ext uri="{FF2B5EF4-FFF2-40B4-BE49-F238E27FC236}">
                <a16:creationId xmlns:a16="http://schemas.microsoft.com/office/drawing/2014/main" id="{E31094FD-DD66-06D5-6A5C-7B3A22E4C706}"/>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1353AC5-1B42-2B68-9719-7B596E0EAE27}"/>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281A5E8E-5670-EF59-8F54-5AEB9BA950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445CF5-2C58-19A8-AA6B-15AD6FA8B22D}"/>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304917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76A115-48CD-9383-8DC3-930C62BA2DA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32CF2AA-2DEC-A0E2-5D95-9860E3B689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42A8F4F-C07C-D927-0104-822DDD97A073}"/>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D3AF5BFD-B51B-156A-7694-76DBF49D54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DB2196-4005-51F0-FBA6-D8686A85D3F6}"/>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470171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DC62A53-93D3-E45C-6AEA-B881442EB9DF}"/>
              </a:ext>
            </a:extLst>
          </p:cNvPr>
          <p:cNvSpPr>
            <a:spLocks noGrp="1"/>
          </p:cNvSpPr>
          <p:nvPr>
            <p:ph type="title" orient="vert"/>
          </p:nvPr>
        </p:nvSpPr>
        <p:spPr>
          <a:xfrm>
            <a:off x="4907756" y="527403"/>
            <a:ext cx="1478756" cy="8394877"/>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266B1FA-52BF-CB24-76ED-18ED006AF567}"/>
              </a:ext>
            </a:extLst>
          </p:cNvPr>
          <p:cNvSpPr>
            <a:spLocks noGrp="1"/>
          </p:cNvSpPr>
          <p:nvPr>
            <p:ph type="body" orient="vert" idx="1"/>
          </p:nvPr>
        </p:nvSpPr>
        <p:spPr>
          <a:xfrm>
            <a:off x="471487"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56C5FB7-13CE-8790-7CA1-460A4E54092C}"/>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BA7F1390-25F2-679E-C685-5D74A67E491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92C6BB-57B1-F7C9-B120-028402E5EA42}"/>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3930487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2AC0B7-A161-8404-3256-B3784CEB27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C63079A-28F2-8F34-7B70-D454F37311A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846D220-5C05-62CA-69F1-0EBB73B1D5A7}"/>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D91A3F72-07E3-2AF7-6C7F-D1C9BBFFBBC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C42100-0963-8D34-58D6-7796A2056F5F}"/>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1189219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070C5C-56B4-9569-3FDE-BFEC10610BC2}"/>
              </a:ext>
            </a:extLst>
          </p:cNvPr>
          <p:cNvSpPr>
            <a:spLocks noGrp="1"/>
          </p:cNvSpPr>
          <p:nvPr>
            <p:ph type="title"/>
          </p:nvPr>
        </p:nvSpPr>
        <p:spPr>
          <a:xfrm>
            <a:off x="467916" y="2469622"/>
            <a:ext cx="5915025" cy="4120620"/>
          </a:xfrm>
        </p:spPr>
        <p:txBody>
          <a:bodyPr anchor="b"/>
          <a:lstStyle>
            <a:lvl1pPr>
              <a:defRPr sz="3375"/>
            </a:lvl1pPr>
          </a:lstStyle>
          <a:p>
            <a:r>
              <a:rPr lang="fr-FR"/>
              <a:t>Modifiez le style du titre</a:t>
            </a:r>
          </a:p>
        </p:txBody>
      </p:sp>
      <p:sp>
        <p:nvSpPr>
          <p:cNvPr id="3" name="Espace réservé du texte 2">
            <a:extLst>
              <a:ext uri="{FF2B5EF4-FFF2-40B4-BE49-F238E27FC236}">
                <a16:creationId xmlns:a16="http://schemas.microsoft.com/office/drawing/2014/main" id="{C26CC10F-01F6-857A-D56A-89CB0DFECA84}"/>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647172C-A234-999B-19F8-17CC51F4B7EB}"/>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057290E0-A0AC-2438-0AB2-DD30ACE5B1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BE1A0B-DB7D-E750-4F62-6C7B3FDC396D}"/>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270607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102E5-4B8E-EF6C-9FA3-E153FCB4709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837BBB-B6ED-969E-1736-C82F347CD25E}"/>
              </a:ext>
            </a:extLst>
          </p:cNvPr>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4195C28-7848-6A3A-B54D-74669EED6987}"/>
              </a:ext>
            </a:extLst>
          </p:cNvPr>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293C3CB-1F38-61B7-6302-EAB3D5A993EF}"/>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6" name="Espace réservé du pied de page 5">
            <a:extLst>
              <a:ext uri="{FF2B5EF4-FFF2-40B4-BE49-F238E27FC236}">
                <a16:creationId xmlns:a16="http://schemas.microsoft.com/office/drawing/2014/main" id="{62A16C9B-CC06-E2DC-E200-0E5961B240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541D175-4D5F-4591-2968-FAFAECDF4A06}"/>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20616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3DDD39-7E79-925A-B310-5B78A7D8EDCA}"/>
              </a:ext>
            </a:extLst>
          </p:cNvPr>
          <p:cNvSpPr>
            <a:spLocks noGrp="1"/>
          </p:cNvSpPr>
          <p:nvPr>
            <p:ph type="title"/>
          </p:nvPr>
        </p:nvSpPr>
        <p:spPr>
          <a:xfrm>
            <a:off x="472381" y="527404"/>
            <a:ext cx="5915025" cy="1914702"/>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3461B0A-D4B5-6A44-DB14-4A7AEC0EA853}"/>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3351E7F-EDC9-62A7-FCF0-0C49611F887A}"/>
              </a:ext>
            </a:extLst>
          </p:cNvPr>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6BADD92-F091-ECEE-3F0C-19F8EA7EB5BB}"/>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B771324-6C58-8B0B-25E8-BFF8559FE06D}"/>
              </a:ext>
            </a:extLst>
          </p:cNvPr>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A4CFBCE-8084-C4C5-943E-274CDE0C9E38}"/>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8" name="Espace réservé du pied de page 7">
            <a:extLst>
              <a:ext uri="{FF2B5EF4-FFF2-40B4-BE49-F238E27FC236}">
                <a16:creationId xmlns:a16="http://schemas.microsoft.com/office/drawing/2014/main" id="{726DD2FF-9546-F243-AEF3-DC1915DFD26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B1893E0-18D8-1D95-FD47-4CEE47DE8535}"/>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286700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DAC1E-CA6D-C919-33AA-6C3A048D1F2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A3AA3FA-7C9B-FA3F-5714-B1C13BF1128A}"/>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4" name="Espace réservé du pied de page 3">
            <a:extLst>
              <a:ext uri="{FF2B5EF4-FFF2-40B4-BE49-F238E27FC236}">
                <a16:creationId xmlns:a16="http://schemas.microsoft.com/office/drawing/2014/main" id="{DC7D1D39-498C-C268-816E-19972C81F0C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34DE0A7-9554-7B0A-4207-0807036C4694}"/>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95419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C9E2D7A-4B0F-9217-F3DA-6E08539756F8}"/>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3" name="Espace réservé du pied de page 2">
            <a:extLst>
              <a:ext uri="{FF2B5EF4-FFF2-40B4-BE49-F238E27FC236}">
                <a16:creationId xmlns:a16="http://schemas.microsoft.com/office/drawing/2014/main" id="{2EF9FE70-DC61-E4EF-2B89-1DAC6A8B7DF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2624D48-CA4E-6017-5823-4793ED33A611}"/>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1432807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93F41B-89AF-7F12-2030-4CFCFA1E22D0}"/>
              </a:ext>
            </a:extLst>
          </p:cNvPr>
          <p:cNvSpPr>
            <a:spLocks noGrp="1"/>
          </p:cNvSpPr>
          <p:nvPr>
            <p:ph type="title"/>
          </p:nvPr>
        </p:nvSpPr>
        <p:spPr>
          <a:xfrm>
            <a:off x="472381" y="660400"/>
            <a:ext cx="2211883" cy="2311400"/>
          </a:xfrm>
        </p:spPr>
        <p:txBody>
          <a:bodyPr anchor="b"/>
          <a:lstStyle>
            <a:lvl1pPr>
              <a:defRPr sz="1800"/>
            </a:lvl1pPr>
          </a:lstStyle>
          <a:p>
            <a:r>
              <a:rPr lang="fr-FR"/>
              <a:t>Modifiez le style du titre</a:t>
            </a:r>
          </a:p>
        </p:txBody>
      </p:sp>
      <p:sp>
        <p:nvSpPr>
          <p:cNvPr id="3" name="Espace réservé du contenu 2">
            <a:extLst>
              <a:ext uri="{FF2B5EF4-FFF2-40B4-BE49-F238E27FC236}">
                <a16:creationId xmlns:a16="http://schemas.microsoft.com/office/drawing/2014/main" id="{E24C7C3E-43FE-519D-1A9B-0F68260D126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DC42ED-42C4-EF32-0447-EDF1F30B2BE5}"/>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42204B7-C4B7-08CC-ED57-DDD62863E382}"/>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6" name="Espace réservé du pied de page 5">
            <a:extLst>
              <a:ext uri="{FF2B5EF4-FFF2-40B4-BE49-F238E27FC236}">
                <a16:creationId xmlns:a16="http://schemas.microsoft.com/office/drawing/2014/main" id="{C38356BA-3226-0613-41A6-C6EDCDC221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6C3FF07-A961-55F5-5F8E-4FCEA757B381}"/>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3127847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0BC25D-5331-4AFD-5C25-5BC4B0DFD52B}"/>
              </a:ext>
            </a:extLst>
          </p:cNvPr>
          <p:cNvSpPr>
            <a:spLocks noGrp="1"/>
          </p:cNvSpPr>
          <p:nvPr>
            <p:ph type="title"/>
          </p:nvPr>
        </p:nvSpPr>
        <p:spPr>
          <a:xfrm>
            <a:off x="472381" y="660400"/>
            <a:ext cx="2211883" cy="2311400"/>
          </a:xfrm>
        </p:spPr>
        <p:txBody>
          <a:bodyPr anchor="b"/>
          <a:lstStyle>
            <a:lvl1pPr>
              <a:defRPr sz="1800"/>
            </a:lvl1pPr>
          </a:lstStyle>
          <a:p>
            <a:r>
              <a:rPr lang="fr-FR"/>
              <a:t>Modifiez le style du titre</a:t>
            </a:r>
          </a:p>
        </p:txBody>
      </p:sp>
      <p:sp>
        <p:nvSpPr>
          <p:cNvPr id="3" name="Espace réservé pour une image  2">
            <a:extLst>
              <a:ext uri="{FF2B5EF4-FFF2-40B4-BE49-F238E27FC236}">
                <a16:creationId xmlns:a16="http://schemas.microsoft.com/office/drawing/2014/main" id="{06CB552E-864F-AE02-42E6-A266E3664982}"/>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fr-FR"/>
          </a:p>
        </p:txBody>
      </p:sp>
      <p:sp>
        <p:nvSpPr>
          <p:cNvPr id="4" name="Espace réservé du texte 3">
            <a:extLst>
              <a:ext uri="{FF2B5EF4-FFF2-40B4-BE49-F238E27FC236}">
                <a16:creationId xmlns:a16="http://schemas.microsoft.com/office/drawing/2014/main" id="{F576EE49-1BDD-6E1B-C219-02667A1122EF}"/>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7B943B2-5579-5D3F-347D-E8969F898F6A}"/>
              </a:ext>
            </a:extLst>
          </p:cNvPr>
          <p:cNvSpPr>
            <a:spLocks noGrp="1"/>
          </p:cNvSpPr>
          <p:nvPr>
            <p:ph type="dt" sz="half" idx="10"/>
          </p:nvPr>
        </p:nvSpPr>
        <p:spPr/>
        <p:txBody>
          <a:bodyPr/>
          <a:lstStyle/>
          <a:p>
            <a:fld id="{592803AD-2A69-4E0E-861A-48CCB3957B72}" type="datetimeFigureOut">
              <a:rPr lang="fr-FR" smtClean="0"/>
              <a:t>19/01/2024</a:t>
            </a:fld>
            <a:endParaRPr lang="fr-FR"/>
          </a:p>
        </p:txBody>
      </p:sp>
      <p:sp>
        <p:nvSpPr>
          <p:cNvPr id="6" name="Espace réservé du pied de page 5">
            <a:extLst>
              <a:ext uri="{FF2B5EF4-FFF2-40B4-BE49-F238E27FC236}">
                <a16:creationId xmlns:a16="http://schemas.microsoft.com/office/drawing/2014/main" id="{F49EABD2-D369-59D5-6E0A-D8E298A7FEA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B05B67-81BC-E224-47F4-8F0F7878BF42}"/>
              </a:ext>
            </a:extLst>
          </p:cNvPr>
          <p:cNvSpPr>
            <a:spLocks noGrp="1"/>
          </p:cNvSpPr>
          <p:nvPr>
            <p:ph type="sldNum" sz="quarter" idx="12"/>
          </p:nvPr>
        </p:nvSpPr>
        <p:spPr/>
        <p:txBody>
          <a:bodyPr/>
          <a:lstStyle/>
          <a:p>
            <a:fld id="{BF1A9BDD-9476-4C2F-B08B-1ED4F0FC13A3}" type="slidenum">
              <a:rPr lang="fr-FR" smtClean="0"/>
              <a:t>‹N°›</a:t>
            </a:fld>
            <a:endParaRPr lang="fr-FR"/>
          </a:p>
        </p:txBody>
      </p:sp>
    </p:spTree>
    <p:extLst>
      <p:ext uri="{BB962C8B-B14F-4D97-AF65-F5344CB8AC3E}">
        <p14:creationId xmlns:p14="http://schemas.microsoft.com/office/powerpoint/2010/main" val="11969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71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7C06F3C-ED44-C630-6AB6-1D7042255C34}"/>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84A1F32-59B0-FD30-56CC-5BDF23890151}"/>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B0491A-D424-638E-C74A-9742C9E1C33D}"/>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592803AD-2A69-4E0E-861A-48CCB3957B72}" type="datetimeFigureOut">
              <a:rPr lang="fr-FR" smtClean="0"/>
              <a:t>19/01/2024</a:t>
            </a:fld>
            <a:endParaRPr lang="fr-FR"/>
          </a:p>
        </p:txBody>
      </p:sp>
      <p:sp>
        <p:nvSpPr>
          <p:cNvPr id="5" name="Espace réservé du pied de page 4">
            <a:extLst>
              <a:ext uri="{FF2B5EF4-FFF2-40B4-BE49-F238E27FC236}">
                <a16:creationId xmlns:a16="http://schemas.microsoft.com/office/drawing/2014/main" id="{2F1359CD-E2A1-A48B-ECA0-2143C8260E4F}"/>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68F4EA0-D0B4-E04E-EEDB-DEE3DF6AC45E}"/>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BF1A9BDD-9476-4C2F-B08B-1ED4F0FC13A3}" type="slidenum">
              <a:rPr lang="fr-FR" smtClean="0"/>
              <a:t>‹N°›</a:t>
            </a:fld>
            <a:endParaRPr lang="fr-FR"/>
          </a:p>
        </p:txBody>
      </p:sp>
    </p:spTree>
    <p:extLst>
      <p:ext uri="{BB962C8B-B14F-4D97-AF65-F5344CB8AC3E}">
        <p14:creationId xmlns:p14="http://schemas.microsoft.com/office/powerpoint/2010/main" val="4901080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fr-FR"/>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2" y="350482"/>
            <a:ext cx="6303727" cy="91594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954107"/>
          </a:xfrm>
          <a:prstGeom prst="rect">
            <a:avLst/>
          </a:prstGeom>
          <a:noFill/>
        </p:spPr>
        <p:txBody>
          <a:bodyPr wrap="square" rtlCol="0">
            <a:spAutoFit/>
          </a:bodyPr>
          <a:lstStyle/>
          <a:p>
            <a:r>
              <a:rPr lang="fr-FR" sz="2800" b="1" dirty="0"/>
              <a:t>Registre spécial des </a:t>
            </a:r>
          </a:p>
          <a:p>
            <a:r>
              <a:rPr lang="fr-FR" sz="28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10875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84774" y="7114781"/>
            <a:ext cx="588844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484774" y="2895599"/>
            <a:ext cx="5888441" cy="0"/>
          </a:xfrm>
          <a:prstGeom prst="line">
            <a:avLst/>
          </a:prstGeom>
          <a:ln w="9525"/>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35C2C614-F940-2C2A-7C6F-63FC365E7ABE}"/>
              </a:ext>
            </a:extLst>
          </p:cNvPr>
          <p:cNvSpPr/>
          <p:nvPr/>
        </p:nvSpPr>
        <p:spPr>
          <a:xfrm>
            <a:off x="448577" y="3376811"/>
            <a:ext cx="5888441" cy="32191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a:extLst>
              <a:ext uri="{FF2B5EF4-FFF2-40B4-BE49-F238E27FC236}">
                <a16:creationId xmlns:a16="http://schemas.microsoft.com/office/drawing/2014/main" id="{EEC693AC-9545-C236-8B79-478B69B62ACF}"/>
              </a:ext>
            </a:extLst>
          </p:cNvPr>
          <p:cNvGrpSpPr/>
          <p:nvPr/>
        </p:nvGrpSpPr>
        <p:grpSpPr>
          <a:xfrm>
            <a:off x="448577" y="4059501"/>
            <a:ext cx="6303730" cy="1969769"/>
            <a:chOff x="277130" y="3117059"/>
            <a:chExt cx="6303730" cy="1969769"/>
          </a:xfrm>
        </p:grpSpPr>
        <p:sp>
          <p:nvSpPr>
            <p:cNvPr id="3" name="ZoneTexte 2">
              <a:extLst>
                <a:ext uri="{FF2B5EF4-FFF2-40B4-BE49-F238E27FC236}">
                  <a16:creationId xmlns:a16="http://schemas.microsoft.com/office/drawing/2014/main" id="{D514144E-5EF4-AA0F-A20E-F63B37DD9BA4}"/>
                </a:ext>
              </a:extLst>
            </p:cNvPr>
            <p:cNvSpPr txBox="1"/>
            <p:nvPr/>
          </p:nvSpPr>
          <p:spPr>
            <a:xfrm>
              <a:off x="277133" y="3117059"/>
              <a:ext cx="5552167" cy="369332"/>
            </a:xfrm>
            <a:prstGeom prst="rect">
              <a:avLst/>
            </a:prstGeom>
            <a:noFill/>
          </p:spPr>
          <p:txBody>
            <a:bodyPr wrap="square" rtlCol="0">
              <a:spAutoFit/>
            </a:bodyPr>
            <a:lstStyle/>
            <a:p>
              <a:r>
                <a:rPr lang="fr-FR" dirty="0"/>
                <a:t>Collectivité: ………………………………………………………………….</a:t>
              </a:r>
            </a:p>
          </p:txBody>
        </p:sp>
        <p:sp>
          <p:nvSpPr>
            <p:cNvPr id="4" name="ZoneTexte 3">
              <a:extLst>
                <a:ext uri="{FF2B5EF4-FFF2-40B4-BE49-F238E27FC236}">
                  <a16:creationId xmlns:a16="http://schemas.microsoft.com/office/drawing/2014/main" id="{16BC0F11-C124-CC04-6A49-8565D353A723}"/>
                </a:ext>
              </a:extLst>
            </p:cNvPr>
            <p:cNvSpPr txBox="1"/>
            <p:nvPr/>
          </p:nvSpPr>
          <p:spPr>
            <a:xfrm>
              <a:off x="277133" y="3778778"/>
              <a:ext cx="6303727" cy="369332"/>
            </a:xfrm>
            <a:prstGeom prst="rect">
              <a:avLst/>
            </a:prstGeom>
            <a:noFill/>
          </p:spPr>
          <p:txBody>
            <a:bodyPr wrap="square" rtlCol="0">
              <a:spAutoFit/>
            </a:bodyPr>
            <a:lstStyle/>
            <a:p>
              <a:r>
                <a:rPr lang="fr-FR" dirty="0"/>
                <a:t>Registre ouvert à la date du  : ………………………………………</a:t>
              </a:r>
            </a:p>
          </p:txBody>
        </p:sp>
        <p:sp>
          <p:nvSpPr>
            <p:cNvPr id="5" name="ZoneTexte 4">
              <a:extLst>
                <a:ext uri="{FF2B5EF4-FFF2-40B4-BE49-F238E27FC236}">
                  <a16:creationId xmlns:a16="http://schemas.microsoft.com/office/drawing/2014/main" id="{DCE6F3D1-9DB3-FC23-4B3B-A57EBDB71EBF}"/>
                </a:ext>
              </a:extLst>
            </p:cNvPr>
            <p:cNvSpPr txBox="1"/>
            <p:nvPr/>
          </p:nvSpPr>
          <p:spPr>
            <a:xfrm>
              <a:off x="277130" y="4440497"/>
              <a:ext cx="6303727" cy="646331"/>
            </a:xfrm>
            <a:prstGeom prst="rect">
              <a:avLst/>
            </a:prstGeom>
            <a:noFill/>
          </p:spPr>
          <p:txBody>
            <a:bodyPr wrap="square" rtlCol="0">
              <a:spAutoFit/>
            </a:bodyPr>
            <a:lstStyle/>
            <a:p>
              <a:r>
                <a:rPr lang="fr-FR" dirty="0"/>
                <a:t>Timbre de la Formation spécialisée ou du Comité social</a:t>
              </a:r>
            </a:p>
            <a:p>
              <a:r>
                <a:rPr lang="fr-FR" dirty="0"/>
                <a:t> territorial :  </a:t>
              </a:r>
            </a:p>
          </p:txBody>
        </p:sp>
      </p:grpSp>
    </p:spTree>
    <p:extLst>
      <p:ext uri="{BB962C8B-B14F-4D97-AF65-F5344CB8AC3E}">
        <p14:creationId xmlns:p14="http://schemas.microsoft.com/office/powerpoint/2010/main" val="2576199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1033"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407645" y="1281871"/>
            <a:ext cx="6065621" cy="7664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29664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07645" y="9068841"/>
            <a:ext cx="606562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flipV="1">
            <a:off x="434288" y="1182282"/>
            <a:ext cx="6038978" cy="22263"/>
          </a:xfrm>
          <a:prstGeom prst="line">
            <a:avLst/>
          </a:prstGeom>
          <a:ln w="9525"/>
        </p:spPr>
        <p:style>
          <a:lnRef idx="1">
            <a:schemeClr val="dk1"/>
          </a:lnRef>
          <a:fillRef idx="0">
            <a:schemeClr val="dk1"/>
          </a:fillRef>
          <a:effectRef idx="0">
            <a:schemeClr val="dk1"/>
          </a:effectRef>
          <a:fontRef idx="minor">
            <a:schemeClr val="tx1"/>
          </a:fontRef>
        </p:style>
      </p:cxnSp>
      <p:sp>
        <p:nvSpPr>
          <p:cNvPr id="2" name="ZoneTexte 1">
            <a:extLst>
              <a:ext uri="{FF2B5EF4-FFF2-40B4-BE49-F238E27FC236}">
                <a16:creationId xmlns:a16="http://schemas.microsoft.com/office/drawing/2014/main" id="{FA35CA11-A9BE-3E94-4B5A-B8B4A4314BBF}"/>
              </a:ext>
            </a:extLst>
          </p:cNvPr>
          <p:cNvSpPr txBox="1"/>
          <p:nvPr/>
        </p:nvSpPr>
        <p:spPr>
          <a:xfrm>
            <a:off x="979391" y="1579338"/>
            <a:ext cx="4697260" cy="369332"/>
          </a:xfrm>
          <a:prstGeom prst="rect">
            <a:avLst/>
          </a:prstGeom>
          <a:noFill/>
        </p:spPr>
        <p:txBody>
          <a:bodyPr wrap="square" rtlCol="0">
            <a:spAutoFit/>
          </a:bodyPr>
          <a:lstStyle/>
          <a:p>
            <a:pPr algn="ctr"/>
            <a:r>
              <a:rPr lang="fr-FR" b="1" dirty="0"/>
              <a:t>Constat d’un danger grave et imminent </a:t>
            </a:r>
          </a:p>
        </p:txBody>
      </p:sp>
      <p:sp>
        <p:nvSpPr>
          <p:cNvPr id="8" name="ZoneTexte 7">
            <a:extLst>
              <a:ext uri="{FF2B5EF4-FFF2-40B4-BE49-F238E27FC236}">
                <a16:creationId xmlns:a16="http://schemas.microsoft.com/office/drawing/2014/main" id="{1CF2B23F-D3B1-975D-FD44-A1392264F49E}"/>
              </a:ext>
            </a:extLst>
          </p:cNvPr>
          <p:cNvSpPr txBox="1"/>
          <p:nvPr/>
        </p:nvSpPr>
        <p:spPr>
          <a:xfrm>
            <a:off x="539027" y="2004333"/>
            <a:ext cx="5577987" cy="276999"/>
          </a:xfrm>
          <a:prstGeom prst="rect">
            <a:avLst/>
          </a:prstGeom>
          <a:noFill/>
        </p:spPr>
        <p:txBody>
          <a:bodyPr wrap="square" rtlCol="0">
            <a:spAutoFit/>
          </a:bodyPr>
          <a:lstStyle/>
          <a:p>
            <a:pPr algn="r"/>
            <a:r>
              <a:rPr lang="fr-FR" sz="1200" dirty="0"/>
              <a:t>Fiche n°……..</a:t>
            </a:r>
          </a:p>
        </p:txBody>
      </p:sp>
      <p:grpSp>
        <p:nvGrpSpPr>
          <p:cNvPr id="19" name="Groupe 18">
            <a:extLst>
              <a:ext uri="{FF2B5EF4-FFF2-40B4-BE49-F238E27FC236}">
                <a16:creationId xmlns:a16="http://schemas.microsoft.com/office/drawing/2014/main" id="{D833F2C3-423E-761D-7542-CA402879A03D}"/>
              </a:ext>
            </a:extLst>
          </p:cNvPr>
          <p:cNvGrpSpPr/>
          <p:nvPr/>
        </p:nvGrpSpPr>
        <p:grpSpPr>
          <a:xfrm>
            <a:off x="514880" y="2253496"/>
            <a:ext cx="5822133" cy="1269569"/>
            <a:chOff x="514880" y="2253496"/>
            <a:chExt cx="5822133" cy="1269569"/>
          </a:xfrm>
        </p:grpSpPr>
        <p:sp>
          <p:nvSpPr>
            <p:cNvPr id="10" name="Rectangle 9">
              <a:extLst>
                <a:ext uri="{FF2B5EF4-FFF2-40B4-BE49-F238E27FC236}">
                  <a16:creationId xmlns:a16="http://schemas.microsoft.com/office/drawing/2014/main" id="{C2850493-1B4C-BABF-5678-296E93994767}"/>
                </a:ext>
              </a:extLst>
            </p:cNvPr>
            <p:cNvSpPr/>
            <p:nvPr/>
          </p:nvSpPr>
          <p:spPr>
            <a:xfrm>
              <a:off x="520977" y="2253496"/>
              <a:ext cx="5816036" cy="1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Identité du déclarant</a:t>
              </a:r>
            </a:p>
          </p:txBody>
        </p:sp>
        <p:sp>
          <p:nvSpPr>
            <p:cNvPr id="12" name="Rectangle 11">
              <a:extLst>
                <a:ext uri="{FF2B5EF4-FFF2-40B4-BE49-F238E27FC236}">
                  <a16:creationId xmlns:a16="http://schemas.microsoft.com/office/drawing/2014/main" id="{870C8BAE-E132-029C-6D3E-31477A973579}"/>
                </a:ext>
              </a:extLst>
            </p:cNvPr>
            <p:cNvSpPr/>
            <p:nvPr/>
          </p:nvSpPr>
          <p:spPr>
            <a:xfrm>
              <a:off x="514880" y="2401496"/>
              <a:ext cx="5816035" cy="112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ZoneTexte 20">
            <a:extLst>
              <a:ext uri="{FF2B5EF4-FFF2-40B4-BE49-F238E27FC236}">
                <a16:creationId xmlns:a16="http://schemas.microsoft.com/office/drawing/2014/main" id="{C64D96EA-78A4-5996-7044-C80E9602A717}"/>
              </a:ext>
            </a:extLst>
          </p:cNvPr>
          <p:cNvSpPr txBox="1"/>
          <p:nvPr/>
        </p:nvSpPr>
        <p:spPr>
          <a:xfrm>
            <a:off x="520977" y="2423390"/>
            <a:ext cx="2908023" cy="738664"/>
          </a:xfrm>
          <a:prstGeom prst="rect">
            <a:avLst/>
          </a:prstGeom>
          <a:noFill/>
        </p:spPr>
        <p:txBody>
          <a:bodyPr wrap="square" rtlCol="0">
            <a:spAutoFit/>
          </a:bodyPr>
          <a:lstStyle/>
          <a:p>
            <a:r>
              <a:rPr lang="fr-FR" sz="1050" dirty="0"/>
              <a:t>Le déclarant est exposé à un danger :        Oui </a:t>
            </a:r>
          </a:p>
          <a:p>
            <a:r>
              <a:rPr lang="fr-FR" sz="1050" dirty="0"/>
              <a:t>Nom : …………………………………………………………………</a:t>
            </a:r>
          </a:p>
          <a:p>
            <a:r>
              <a:rPr lang="fr-FR" sz="1050" dirty="0"/>
              <a:t>Fonction : ………………………………………………………….</a:t>
            </a:r>
          </a:p>
          <a:p>
            <a:endParaRPr lang="fr-FR" sz="1050" dirty="0"/>
          </a:p>
        </p:txBody>
      </p:sp>
      <p:sp>
        <p:nvSpPr>
          <p:cNvPr id="23" name="ZoneTexte 22">
            <a:extLst>
              <a:ext uri="{FF2B5EF4-FFF2-40B4-BE49-F238E27FC236}">
                <a16:creationId xmlns:a16="http://schemas.microsoft.com/office/drawing/2014/main" id="{7FD76DCE-D466-C1F5-E245-51FE05F5B6CB}"/>
              </a:ext>
            </a:extLst>
          </p:cNvPr>
          <p:cNvSpPr txBox="1"/>
          <p:nvPr/>
        </p:nvSpPr>
        <p:spPr>
          <a:xfrm>
            <a:off x="3328020" y="2423390"/>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4" name="ZoneTexte 23">
            <a:extLst>
              <a:ext uri="{FF2B5EF4-FFF2-40B4-BE49-F238E27FC236}">
                <a16:creationId xmlns:a16="http://schemas.microsoft.com/office/drawing/2014/main" id="{7487C19D-BA8F-C3C6-F4E4-DA1D4701B706}"/>
              </a:ext>
            </a:extLst>
          </p:cNvPr>
          <p:cNvSpPr txBox="1"/>
          <p:nvPr/>
        </p:nvSpPr>
        <p:spPr>
          <a:xfrm>
            <a:off x="527074" y="2932401"/>
            <a:ext cx="2908023" cy="738664"/>
          </a:xfrm>
          <a:prstGeom prst="rect">
            <a:avLst/>
          </a:prstGeom>
          <a:noFill/>
        </p:spPr>
        <p:txBody>
          <a:bodyPr wrap="square" rtlCol="0">
            <a:spAutoFit/>
          </a:bodyPr>
          <a:lstStyle/>
          <a:p>
            <a:r>
              <a:rPr lang="fr-FR" sz="1050" dirty="0"/>
              <a:t>Le déclarant est membre du CST/FS :         Oui </a:t>
            </a:r>
          </a:p>
          <a:p>
            <a:r>
              <a:rPr lang="fr-FR" sz="1050" dirty="0"/>
              <a:t>Nom : …………………………………………………………………</a:t>
            </a:r>
          </a:p>
          <a:p>
            <a:r>
              <a:rPr lang="fr-FR" sz="1050" dirty="0"/>
              <a:t>Fonction : ………………………………………………………….</a:t>
            </a:r>
          </a:p>
          <a:p>
            <a:endParaRPr lang="fr-FR" sz="1050" dirty="0"/>
          </a:p>
        </p:txBody>
      </p:sp>
      <p:sp>
        <p:nvSpPr>
          <p:cNvPr id="26" name="ZoneTexte 25">
            <a:extLst>
              <a:ext uri="{FF2B5EF4-FFF2-40B4-BE49-F238E27FC236}">
                <a16:creationId xmlns:a16="http://schemas.microsoft.com/office/drawing/2014/main" id="{3C2C1109-8F31-83A5-F0F4-118CE5E5B2A4}"/>
              </a:ext>
            </a:extLst>
          </p:cNvPr>
          <p:cNvSpPr txBox="1"/>
          <p:nvPr/>
        </p:nvSpPr>
        <p:spPr>
          <a:xfrm>
            <a:off x="3328019" y="2932401"/>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7" name="Rectangle 26">
            <a:extLst>
              <a:ext uri="{FF2B5EF4-FFF2-40B4-BE49-F238E27FC236}">
                <a16:creationId xmlns:a16="http://schemas.microsoft.com/office/drawing/2014/main" id="{C0B23FEC-C619-12BD-5322-D0A420F6C096}"/>
              </a:ext>
            </a:extLst>
          </p:cNvPr>
          <p:cNvSpPr/>
          <p:nvPr/>
        </p:nvSpPr>
        <p:spPr>
          <a:xfrm>
            <a:off x="3224246" y="248670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8" name="Rectangle 27">
            <a:extLst>
              <a:ext uri="{FF2B5EF4-FFF2-40B4-BE49-F238E27FC236}">
                <a16:creationId xmlns:a16="http://schemas.microsoft.com/office/drawing/2014/main" id="{252A3262-F627-8330-0D20-8CD35F2C6CD5}"/>
              </a:ext>
            </a:extLst>
          </p:cNvPr>
          <p:cNvSpPr/>
          <p:nvPr/>
        </p:nvSpPr>
        <p:spPr>
          <a:xfrm>
            <a:off x="4000533" y="2481944"/>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0" name="Rectangle 29">
            <a:extLst>
              <a:ext uri="{FF2B5EF4-FFF2-40B4-BE49-F238E27FC236}">
                <a16:creationId xmlns:a16="http://schemas.microsoft.com/office/drawing/2014/main" id="{563BFBBD-7FDD-1C8B-C329-BEE686F02BDF}"/>
              </a:ext>
            </a:extLst>
          </p:cNvPr>
          <p:cNvSpPr/>
          <p:nvPr/>
        </p:nvSpPr>
        <p:spPr>
          <a:xfrm>
            <a:off x="3229295" y="2982889"/>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1" name="Rectangle 30">
            <a:extLst>
              <a:ext uri="{FF2B5EF4-FFF2-40B4-BE49-F238E27FC236}">
                <a16:creationId xmlns:a16="http://schemas.microsoft.com/office/drawing/2014/main" id="{AE653344-8A29-6C9C-25C3-7A6B73DDBDCE}"/>
              </a:ext>
            </a:extLst>
          </p:cNvPr>
          <p:cNvSpPr/>
          <p:nvPr/>
        </p:nvSpPr>
        <p:spPr>
          <a:xfrm>
            <a:off x="4000533" y="298445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3" name="Rectangle 32">
            <a:extLst>
              <a:ext uri="{FF2B5EF4-FFF2-40B4-BE49-F238E27FC236}">
                <a16:creationId xmlns:a16="http://schemas.microsoft.com/office/drawing/2014/main" id="{4AE4124D-0E48-E510-877E-975AAFBC3785}"/>
              </a:ext>
            </a:extLst>
          </p:cNvPr>
          <p:cNvSpPr/>
          <p:nvPr/>
        </p:nvSpPr>
        <p:spPr>
          <a:xfrm>
            <a:off x="536233" y="3654793"/>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Poste, service concerné et retrait de la situation de travail  </a:t>
            </a:r>
          </a:p>
        </p:txBody>
      </p:sp>
      <p:sp>
        <p:nvSpPr>
          <p:cNvPr id="34" name="Rectangle 33">
            <a:extLst>
              <a:ext uri="{FF2B5EF4-FFF2-40B4-BE49-F238E27FC236}">
                <a16:creationId xmlns:a16="http://schemas.microsoft.com/office/drawing/2014/main" id="{7E273E34-4E17-4EC0-6360-264B9497C392}"/>
              </a:ext>
            </a:extLst>
          </p:cNvPr>
          <p:cNvSpPr/>
          <p:nvPr/>
        </p:nvSpPr>
        <p:spPr>
          <a:xfrm>
            <a:off x="536233" y="3810745"/>
            <a:ext cx="5816035" cy="1064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a:extLst>
              <a:ext uri="{FF2B5EF4-FFF2-40B4-BE49-F238E27FC236}">
                <a16:creationId xmlns:a16="http://schemas.microsoft.com/office/drawing/2014/main" id="{E766FD58-0991-D3D7-4ADC-E34114F1813C}"/>
              </a:ext>
            </a:extLst>
          </p:cNvPr>
          <p:cNvSpPr txBox="1"/>
          <p:nvPr/>
        </p:nvSpPr>
        <p:spPr>
          <a:xfrm>
            <a:off x="508776" y="3810744"/>
            <a:ext cx="2908023" cy="738664"/>
          </a:xfrm>
          <a:prstGeom prst="rect">
            <a:avLst/>
          </a:prstGeom>
          <a:noFill/>
        </p:spPr>
        <p:txBody>
          <a:bodyPr wrap="square" rtlCol="0">
            <a:spAutoFit/>
          </a:bodyPr>
          <a:lstStyle/>
          <a:p>
            <a:r>
              <a:rPr lang="fr-FR" sz="1050" dirty="0"/>
              <a:t>Poste de travail concerné : ………………………………………………………………………………………………………………………………………………………………………………………………………………………………………</a:t>
            </a:r>
          </a:p>
        </p:txBody>
      </p:sp>
      <p:sp>
        <p:nvSpPr>
          <p:cNvPr id="36" name="ZoneTexte 35">
            <a:extLst>
              <a:ext uri="{FF2B5EF4-FFF2-40B4-BE49-F238E27FC236}">
                <a16:creationId xmlns:a16="http://schemas.microsoft.com/office/drawing/2014/main" id="{89649DE3-0873-95C1-B55E-14BA8C76851C}"/>
              </a:ext>
            </a:extLst>
          </p:cNvPr>
          <p:cNvSpPr txBox="1"/>
          <p:nvPr/>
        </p:nvSpPr>
        <p:spPr>
          <a:xfrm>
            <a:off x="3328019" y="3805243"/>
            <a:ext cx="3021205" cy="738664"/>
          </a:xfrm>
          <a:prstGeom prst="rect">
            <a:avLst/>
          </a:prstGeom>
          <a:noFill/>
        </p:spPr>
        <p:txBody>
          <a:bodyPr wrap="square" rtlCol="0">
            <a:spAutoFit/>
          </a:bodyPr>
          <a:lstStyle/>
          <a:p>
            <a:r>
              <a:rPr lang="fr-FR" sz="1050" dirty="0"/>
              <a:t>Service concerné :</a:t>
            </a:r>
          </a:p>
          <a:p>
            <a:r>
              <a:rPr lang="fr-FR" sz="1050" dirty="0"/>
              <a:t>………………………………………………………………………………………………………………………………………………………………………………………………………………………………………………</a:t>
            </a:r>
          </a:p>
        </p:txBody>
      </p:sp>
      <p:sp>
        <p:nvSpPr>
          <p:cNvPr id="37" name="ZoneTexte 36">
            <a:extLst>
              <a:ext uri="{FF2B5EF4-FFF2-40B4-BE49-F238E27FC236}">
                <a16:creationId xmlns:a16="http://schemas.microsoft.com/office/drawing/2014/main" id="{E2C3A1F6-DAC6-9456-1F94-EE2C6BD8B3A3}"/>
              </a:ext>
            </a:extLst>
          </p:cNvPr>
          <p:cNvSpPr txBox="1"/>
          <p:nvPr/>
        </p:nvSpPr>
        <p:spPr>
          <a:xfrm>
            <a:off x="520976" y="4459434"/>
            <a:ext cx="5715066" cy="415498"/>
          </a:xfrm>
          <a:prstGeom prst="rect">
            <a:avLst/>
          </a:prstGeom>
          <a:noFill/>
        </p:spPr>
        <p:txBody>
          <a:bodyPr wrap="square" rtlCol="0">
            <a:spAutoFit/>
          </a:bodyPr>
          <a:lstStyle/>
          <a:p>
            <a:r>
              <a:rPr lang="fr-FR" sz="1050" dirty="0"/>
              <a:t>Retrait de la situation de travail :                       Oui                              Non       </a:t>
            </a:r>
          </a:p>
          <a:p>
            <a:r>
              <a:rPr lang="fr-FR" sz="1050" dirty="0"/>
              <a:t>Dates et heures du retrait:  ……………………………………………………………………………</a:t>
            </a:r>
          </a:p>
        </p:txBody>
      </p:sp>
      <p:sp>
        <p:nvSpPr>
          <p:cNvPr id="38" name="Rectangle 37">
            <a:extLst>
              <a:ext uri="{FF2B5EF4-FFF2-40B4-BE49-F238E27FC236}">
                <a16:creationId xmlns:a16="http://schemas.microsoft.com/office/drawing/2014/main" id="{D831E902-A816-6A1B-5425-00DE0897C5CD}"/>
              </a:ext>
            </a:extLst>
          </p:cNvPr>
          <p:cNvSpPr/>
          <p:nvPr/>
        </p:nvSpPr>
        <p:spPr>
          <a:xfrm>
            <a:off x="2675317" y="4511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9" name="Rectangle 38">
            <a:extLst>
              <a:ext uri="{FF2B5EF4-FFF2-40B4-BE49-F238E27FC236}">
                <a16:creationId xmlns:a16="http://schemas.microsoft.com/office/drawing/2014/main" id="{DFA2CE34-B381-784D-78C1-797E4CF52428}"/>
              </a:ext>
            </a:extLst>
          </p:cNvPr>
          <p:cNvSpPr/>
          <p:nvPr/>
        </p:nvSpPr>
        <p:spPr>
          <a:xfrm>
            <a:off x="3688383" y="45302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50" name="Rectangle 49">
            <a:extLst>
              <a:ext uri="{FF2B5EF4-FFF2-40B4-BE49-F238E27FC236}">
                <a16:creationId xmlns:a16="http://schemas.microsoft.com/office/drawing/2014/main" id="{A3029507-B25E-D3A1-9BDF-F6821584FEB8}"/>
              </a:ext>
            </a:extLst>
          </p:cNvPr>
          <p:cNvSpPr/>
          <p:nvPr/>
        </p:nvSpPr>
        <p:spPr>
          <a:xfrm>
            <a:off x="536233" y="5019102"/>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Description du danger </a:t>
            </a:r>
          </a:p>
        </p:txBody>
      </p:sp>
      <p:sp>
        <p:nvSpPr>
          <p:cNvPr id="51" name="Rectangle 50">
            <a:extLst>
              <a:ext uri="{FF2B5EF4-FFF2-40B4-BE49-F238E27FC236}">
                <a16:creationId xmlns:a16="http://schemas.microsoft.com/office/drawing/2014/main" id="{844DAE7C-4A4A-DB85-45BA-8BA819D9C641}"/>
              </a:ext>
            </a:extLst>
          </p:cNvPr>
          <p:cNvSpPr/>
          <p:nvPr/>
        </p:nvSpPr>
        <p:spPr>
          <a:xfrm>
            <a:off x="536233" y="5198097"/>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504AC731-032D-DFB7-F70A-FA02234FEC17}"/>
              </a:ext>
            </a:extLst>
          </p:cNvPr>
          <p:cNvSpPr txBox="1"/>
          <p:nvPr/>
        </p:nvSpPr>
        <p:spPr>
          <a:xfrm>
            <a:off x="523823" y="5197754"/>
            <a:ext cx="2908023" cy="1546577"/>
          </a:xfrm>
          <a:prstGeom prst="rect">
            <a:avLst/>
          </a:prstGeom>
          <a:noFill/>
        </p:spPr>
        <p:txBody>
          <a:bodyPr wrap="square" rtlCol="0">
            <a:spAutoFit/>
          </a:bodyPr>
          <a:lstStyle/>
          <a:p>
            <a:r>
              <a:rPr lang="fr-FR" sz="1050" dirty="0"/>
              <a:t>Nature du danger : …………………………………………………………………………………………………………………………………………………………………………………………………………………………………………………………………………………………………………………………………………………………………………………………………………………………………………………………………………………………………………………………………………………………………………………………………………………………………………</a:t>
            </a:r>
          </a:p>
        </p:txBody>
      </p:sp>
      <p:sp>
        <p:nvSpPr>
          <p:cNvPr id="53" name="ZoneTexte 52">
            <a:extLst>
              <a:ext uri="{FF2B5EF4-FFF2-40B4-BE49-F238E27FC236}">
                <a16:creationId xmlns:a16="http://schemas.microsoft.com/office/drawing/2014/main" id="{2658CC4D-A2BF-8A3A-8C5B-8E3491EBD8E5}"/>
              </a:ext>
            </a:extLst>
          </p:cNvPr>
          <p:cNvSpPr txBox="1"/>
          <p:nvPr/>
        </p:nvSpPr>
        <p:spPr>
          <a:xfrm>
            <a:off x="3413744" y="5220934"/>
            <a:ext cx="2908023" cy="1546577"/>
          </a:xfrm>
          <a:prstGeom prst="rect">
            <a:avLst/>
          </a:prstGeom>
          <a:noFill/>
        </p:spPr>
        <p:txBody>
          <a:bodyPr wrap="square" rtlCol="0">
            <a:spAutoFit/>
          </a:bodyPr>
          <a:lstStyle/>
          <a:p>
            <a:r>
              <a:rPr lang="fr-FR" sz="1050" dirty="0"/>
              <a:t>Cause du danger: …………………………………………………………………………………………………………………………………………………………………………………………………………………………………………………………………………………………………………………………………………………………………………………………………………………………………………………………………………………………………………………………………………………………………………………………………………………………………………</a:t>
            </a:r>
          </a:p>
        </p:txBody>
      </p:sp>
      <p:sp>
        <p:nvSpPr>
          <p:cNvPr id="54" name="Rectangle 53">
            <a:extLst>
              <a:ext uri="{FF2B5EF4-FFF2-40B4-BE49-F238E27FC236}">
                <a16:creationId xmlns:a16="http://schemas.microsoft.com/office/drawing/2014/main" id="{910D02EA-8C54-D9B7-B358-A55624A69A8F}"/>
              </a:ext>
            </a:extLst>
          </p:cNvPr>
          <p:cNvSpPr/>
          <p:nvPr/>
        </p:nvSpPr>
        <p:spPr>
          <a:xfrm>
            <a:off x="536233" y="6960769"/>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36233" y="7148940"/>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8730929F-543E-2F30-0DD2-773A490B9CB8}"/>
              </a:ext>
            </a:extLst>
          </p:cNvPr>
          <p:cNvSpPr txBox="1"/>
          <p:nvPr/>
        </p:nvSpPr>
        <p:spPr>
          <a:xfrm>
            <a:off x="484774" y="7157912"/>
            <a:ext cx="2908023" cy="900246"/>
          </a:xfrm>
          <a:prstGeom prst="rect">
            <a:avLst/>
          </a:prstGeom>
          <a:noFill/>
        </p:spPr>
        <p:txBody>
          <a:bodyPr wrap="square" rtlCol="0">
            <a:spAutoFit/>
          </a:bodyPr>
          <a:lstStyle/>
          <a:p>
            <a:r>
              <a:rPr lang="fr-FR" sz="1050" dirty="0"/>
              <a:t>Responsable hiérarchique alerté :        Oui  </a:t>
            </a:r>
          </a:p>
          <a:p>
            <a:r>
              <a:rPr lang="fr-FR" sz="1050" dirty="0"/>
              <a:t>Nom : …………………………………………………………………</a:t>
            </a:r>
          </a:p>
          <a:p>
            <a:r>
              <a:rPr lang="fr-FR" sz="1050" dirty="0"/>
              <a:t>Fonction : …………………………………………………………..</a:t>
            </a:r>
          </a:p>
          <a:p>
            <a:r>
              <a:rPr lang="fr-FR" sz="1050" dirty="0"/>
              <a:t>Date : …………………………………………………………………</a:t>
            </a:r>
          </a:p>
          <a:p>
            <a:endParaRPr lang="fr-FR" sz="1050" dirty="0"/>
          </a:p>
        </p:txBody>
      </p:sp>
      <p:sp>
        <p:nvSpPr>
          <p:cNvPr id="4" name="ZoneTexte 3">
            <a:extLst>
              <a:ext uri="{FF2B5EF4-FFF2-40B4-BE49-F238E27FC236}">
                <a16:creationId xmlns:a16="http://schemas.microsoft.com/office/drawing/2014/main" id="{16F5C687-3307-C25F-BDAA-6DAC45B4B498}"/>
              </a:ext>
            </a:extLst>
          </p:cNvPr>
          <p:cNvSpPr txBox="1"/>
          <p:nvPr/>
        </p:nvSpPr>
        <p:spPr>
          <a:xfrm>
            <a:off x="3440456" y="716568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5" name="ZoneTexte 4">
            <a:extLst>
              <a:ext uri="{FF2B5EF4-FFF2-40B4-BE49-F238E27FC236}">
                <a16:creationId xmlns:a16="http://schemas.microsoft.com/office/drawing/2014/main" id="{F557A29B-CF18-6CA4-9F11-AC09546D5020}"/>
              </a:ext>
            </a:extLst>
          </p:cNvPr>
          <p:cNvSpPr txBox="1"/>
          <p:nvPr/>
        </p:nvSpPr>
        <p:spPr>
          <a:xfrm>
            <a:off x="533181" y="7962731"/>
            <a:ext cx="2908023" cy="900246"/>
          </a:xfrm>
          <a:prstGeom prst="rect">
            <a:avLst/>
          </a:prstGeom>
          <a:noFill/>
        </p:spPr>
        <p:txBody>
          <a:bodyPr wrap="square" rtlCol="0">
            <a:spAutoFit/>
          </a:bodyPr>
          <a:lstStyle/>
          <a:p>
            <a:r>
              <a:rPr lang="fr-FR" sz="1050" dirty="0"/>
              <a:t>Autorité territoriale alertée :                Oui</a:t>
            </a:r>
          </a:p>
          <a:p>
            <a:r>
              <a:rPr lang="fr-FR" sz="1050" dirty="0"/>
              <a:t>Nom : …………………………………………………………………</a:t>
            </a:r>
          </a:p>
          <a:p>
            <a:r>
              <a:rPr lang="fr-FR" sz="1050" dirty="0"/>
              <a:t>Fonction : …………………………………………………………..</a:t>
            </a:r>
          </a:p>
          <a:p>
            <a:r>
              <a:rPr lang="fr-FR" sz="1050" dirty="0"/>
              <a:t>Date : …………………………………………………………………</a:t>
            </a:r>
          </a:p>
          <a:p>
            <a:endParaRPr lang="fr-FR" sz="1050" dirty="0"/>
          </a:p>
        </p:txBody>
      </p:sp>
      <p:sp>
        <p:nvSpPr>
          <p:cNvPr id="7" name="ZoneTexte 6">
            <a:extLst>
              <a:ext uri="{FF2B5EF4-FFF2-40B4-BE49-F238E27FC236}">
                <a16:creationId xmlns:a16="http://schemas.microsoft.com/office/drawing/2014/main" id="{21F4F58F-CCD1-FD70-B6F5-5FFCAA616342}"/>
              </a:ext>
            </a:extLst>
          </p:cNvPr>
          <p:cNvSpPr txBox="1"/>
          <p:nvPr/>
        </p:nvSpPr>
        <p:spPr>
          <a:xfrm>
            <a:off x="3436643" y="801081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9" name="Rectangle 8">
            <a:extLst>
              <a:ext uri="{FF2B5EF4-FFF2-40B4-BE49-F238E27FC236}">
                <a16:creationId xmlns:a16="http://schemas.microsoft.com/office/drawing/2014/main" id="{6FA3E157-1C54-0319-78A3-BFB2D272E4EA}"/>
              </a:ext>
            </a:extLst>
          </p:cNvPr>
          <p:cNvSpPr/>
          <p:nvPr/>
        </p:nvSpPr>
        <p:spPr>
          <a:xfrm>
            <a:off x="2942017"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85E07C0E-DEE9-1DC6-ADE5-EAA077CAE5F4}"/>
              </a:ext>
            </a:extLst>
          </p:cNvPr>
          <p:cNvSpPr/>
          <p:nvPr/>
        </p:nvSpPr>
        <p:spPr>
          <a:xfrm>
            <a:off x="3943859"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E88CB9DA-388E-D361-95F2-C34A7284D613}"/>
              </a:ext>
            </a:extLst>
          </p:cNvPr>
          <p:cNvSpPr/>
          <p:nvPr/>
        </p:nvSpPr>
        <p:spPr>
          <a:xfrm>
            <a:off x="4689209"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0" name="Rectangle 19">
            <a:extLst>
              <a:ext uri="{FF2B5EF4-FFF2-40B4-BE49-F238E27FC236}">
                <a16:creationId xmlns:a16="http://schemas.microsoft.com/office/drawing/2014/main" id="{5C709EA9-E27B-C489-7BC8-FBE75F1628AA}"/>
              </a:ext>
            </a:extLst>
          </p:cNvPr>
          <p:cNvSpPr/>
          <p:nvPr/>
        </p:nvSpPr>
        <p:spPr>
          <a:xfrm>
            <a:off x="5685233"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2" name="Rectangle 21">
            <a:extLst>
              <a:ext uri="{FF2B5EF4-FFF2-40B4-BE49-F238E27FC236}">
                <a16:creationId xmlns:a16="http://schemas.microsoft.com/office/drawing/2014/main" id="{9CD5744C-292D-0952-A909-31A3D0894F2C}"/>
              </a:ext>
            </a:extLst>
          </p:cNvPr>
          <p:cNvSpPr/>
          <p:nvPr/>
        </p:nvSpPr>
        <p:spPr>
          <a:xfrm>
            <a:off x="2937734" y="8018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5" name="Rectangle 24">
            <a:extLst>
              <a:ext uri="{FF2B5EF4-FFF2-40B4-BE49-F238E27FC236}">
                <a16:creationId xmlns:a16="http://schemas.microsoft.com/office/drawing/2014/main" id="{02DE7892-9565-8195-BF45-A301F77D5025}"/>
              </a:ext>
            </a:extLst>
          </p:cNvPr>
          <p:cNvSpPr/>
          <p:nvPr/>
        </p:nvSpPr>
        <p:spPr>
          <a:xfrm>
            <a:off x="3943859" y="807012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2" name="Rectangle 31">
            <a:extLst>
              <a:ext uri="{FF2B5EF4-FFF2-40B4-BE49-F238E27FC236}">
                <a16:creationId xmlns:a16="http://schemas.microsoft.com/office/drawing/2014/main" id="{37246439-35B3-C851-0912-F31986337FBD}"/>
              </a:ext>
            </a:extLst>
          </p:cNvPr>
          <p:cNvSpPr/>
          <p:nvPr/>
        </p:nvSpPr>
        <p:spPr>
          <a:xfrm>
            <a:off x="4689209"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40" name="Rectangle 39">
            <a:extLst>
              <a:ext uri="{FF2B5EF4-FFF2-40B4-BE49-F238E27FC236}">
                <a16:creationId xmlns:a16="http://schemas.microsoft.com/office/drawing/2014/main" id="{575EE9D6-156B-3D62-3355-93A8B0E0016F}"/>
              </a:ext>
            </a:extLst>
          </p:cNvPr>
          <p:cNvSpPr/>
          <p:nvPr/>
        </p:nvSpPr>
        <p:spPr>
          <a:xfrm>
            <a:off x="5685233"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222519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6"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349522" y="1288794"/>
            <a:ext cx="6158943" cy="76432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327981"/>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349522" y="9037613"/>
            <a:ext cx="615894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349522" y="1196456"/>
            <a:ext cx="6158943" cy="0"/>
          </a:xfrm>
          <a:prstGeom prst="line">
            <a:avLst/>
          </a:prstGeom>
          <a:ln w="952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C2850493-1B4C-BABF-5678-296E93994767}"/>
              </a:ext>
            </a:extLst>
          </p:cNvPr>
          <p:cNvSpPr/>
          <p:nvPr/>
        </p:nvSpPr>
        <p:spPr>
          <a:xfrm>
            <a:off x="520982" y="1445069"/>
            <a:ext cx="5816036" cy="1680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Suites données</a:t>
            </a:r>
          </a:p>
        </p:txBody>
      </p:sp>
      <p:sp>
        <p:nvSpPr>
          <p:cNvPr id="12" name="Rectangle 11">
            <a:extLst>
              <a:ext uri="{FF2B5EF4-FFF2-40B4-BE49-F238E27FC236}">
                <a16:creationId xmlns:a16="http://schemas.microsoft.com/office/drawing/2014/main" id="{870C8BAE-E132-029C-6D3E-31477A973579}"/>
              </a:ext>
            </a:extLst>
          </p:cNvPr>
          <p:cNvSpPr/>
          <p:nvPr/>
        </p:nvSpPr>
        <p:spPr>
          <a:xfrm>
            <a:off x="514885" y="1613097"/>
            <a:ext cx="5816035" cy="421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a:extLst>
              <a:ext uri="{FF2B5EF4-FFF2-40B4-BE49-F238E27FC236}">
                <a16:creationId xmlns:a16="http://schemas.microsoft.com/office/drawing/2014/main" id="{910D02EA-8C54-D9B7-B358-A55624A69A8F}"/>
              </a:ext>
            </a:extLst>
          </p:cNvPr>
          <p:cNvSpPr/>
          <p:nvPr/>
        </p:nvSpPr>
        <p:spPr>
          <a:xfrm>
            <a:off x="508775" y="6050081"/>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08776" y="6234789"/>
            <a:ext cx="5816035" cy="25338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23C8708E-80B1-33F8-9853-5484B1A23A30}"/>
              </a:ext>
            </a:extLst>
          </p:cNvPr>
          <p:cNvSpPr txBox="1"/>
          <p:nvPr/>
        </p:nvSpPr>
        <p:spPr>
          <a:xfrm>
            <a:off x="472522" y="1664535"/>
            <a:ext cx="5816035" cy="4293483"/>
          </a:xfrm>
          <a:prstGeom prst="rect">
            <a:avLst/>
          </a:prstGeom>
          <a:noFill/>
        </p:spPr>
        <p:txBody>
          <a:bodyPr wrap="square" rtlCol="0">
            <a:spAutoFit/>
          </a:bodyPr>
          <a:lstStyle/>
          <a:p>
            <a:r>
              <a:rPr lang="fr-FR" sz="1050" dirty="0"/>
              <a:t>Mesure(s) immédiate(s) prise(s) pour faire cesser le danger : …………………………………………………………………………………………………………………………………………………………………………………………………………………………………………………………………………………………………………………………………………………………………………………………………………………………………………………………………………………………………………………………………………………………………………………………………………………………………………………………………………</a:t>
            </a:r>
          </a:p>
          <a:p>
            <a:endParaRPr lang="fr-FR" sz="1050" dirty="0"/>
          </a:p>
          <a:p>
            <a:r>
              <a:rPr lang="fr-FR" sz="1050" dirty="0"/>
              <a:t>Information du CST / de la FS : </a:t>
            </a:r>
          </a:p>
          <a:p>
            <a:r>
              <a:rPr lang="fr-FR" sz="1050" dirty="0"/>
              <a:t>Date : ……………………………………………………………………………………………………………………………………………………………......</a:t>
            </a:r>
          </a:p>
          <a:p>
            <a:endParaRPr lang="fr-FR" sz="1050" dirty="0"/>
          </a:p>
          <a:p>
            <a:r>
              <a:rPr lang="fr-FR" sz="1050" dirty="0"/>
              <a:t>Action (s) à mettre en œuvre : </a:t>
            </a:r>
          </a:p>
          <a:p>
            <a:r>
              <a:rPr lang="fr-FR" sz="1050" dirty="0"/>
              <a:t>………………………………………………………………………………………………………………………………………………………………………………………………………………………………………………………………………………………………………………………………………………………………………………………………………………………………………………………………………………………………………………………………………………………………………………………………………………………………………………………………………...</a:t>
            </a:r>
          </a:p>
          <a:p>
            <a:endParaRPr lang="fr-FR" sz="1050" dirty="0"/>
          </a:p>
          <a:p>
            <a:r>
              <a:rPr lang="fr-FR" sz="1050" dirty="0"/>
              <a:t>Personne en charge de la mise en œuvre : </a:t>
            </a:r>
          </a:p>
          <a:p>
            <a:r>
              <a:rPr lang="fr-FR" sz="1050" dirty="0"/>
              <a:t>Nom : …………………………………………………………………       Prénom : ……………………………………………………………..</a:t>
            </a:r>
          </a:p>
          <a:p>
            <a:r>
              <a:rPr lang="fr-FR" sz="1050" dirty="0"/>
              <a:t>Fonction : ………………………………………………………….</a:t>
            </a:r>
          </a:p>
          <a:p>
            <a:endParaRPr lang="fr-FR" sz="1050" dirty="0"/>
          </a:p>
          <a:p>
            <a:r>
              <a:rPr lang="fr-FR" sz="1050" dirty="0"/>
              <a:t>Personne en charge du suivi : </a:t>
            </a:r>
          </a:p>
          <a:p>
            <a:r>
              <a:rPr lang="fr-FR" sz="1050" dirty="0"/>
              <a:t>Nom : …………………………………………………………………       Prénom : ……………………………………………………………..</a:t>
            </a:r>
          </a:p>
          <a:p>
            <a:r>
              <a:rPr lang="fr-FR" sz="1050" dirty="0"/>
              <a:t>Fonction : ………………………………………………………….</a:t>
            </a:r>
          </a:p>
          <a:p>
            <a:endParaRPr lang="fr-FR" sz="1050" dirty="0"/>
          </a:p>
          <a:p>
            <a:r>
              <a:rPr lang="fr-FR" sz="1050" dirty="0"/>
              <a:t>Date de mise en œuvre : …………………………………………………………………………………………………………………………</a:t>
            </a:r>
          </a:p>
        </p:txBody>
      </p:sp>
      <p:sp>
        <p:nvSpPr>
          <p:cNvPr id="4" name="ZoneTexte 3">
            <a:extLst>
              <a:ext uri="{FF2B5EF4-FFF2-40B4-BE49-F238E27FC236}">
                <a16:creationId xmlns:a16="http://schemas.microsoft.com/office/drawing/2014/main" id="{2096BE68-CB3D-5485-F066-3815665AB2F8}"/>
              </a:ext>
            </a:extLst>
          </p:cNvPr>
          <p:cNvSpPr txBox="1"/>
          <p:nvPr/>
        </p:nvSpPr>
        <p:spPr>
          <a:xfrm>
            <a:off x="472572" y="6263797"/>
            <a:ext cx="5840449" cy="2516073"/>
          </a:xfrm>
          <a:prstGeom prst="rect">
            <a:avLst/>
          </a:prstGeom>
          <a:noFill/>
        </p:spPr>
        <p:txBody>
          <a:bodyPr wrap="square" rtlCol="0">
            <a:spAutoFit/>
          </a:bodyPr>
          <a:lstStyle/>
          <a:p>
            <a:r>
              <a:rPr lang="fr-FR" sz="1050" dirty="0"/>
              <a:t>Désaccord sur la réalité du danger                                  Désaccord sur la façon de faire cesser le danger    </a:t>
            </a:r>
          </a:p>
          <a:p>
            <a:endParaRPr lang="fr-FR" sz="1050" dirty="0"/>
          </a:p>
          <a:p>
            <a:r>
              <a:rPr lang="fr-FR" sz="1050" dirty="0"/>
              <a:t>Description  : ……………………………………………………………………………………………………………………………………………………………………………………………………………………………………………………………………………………………………………………………………………………………………………………………………………………………………………………………………………………………………..</a:t>
            </a:r>
          </a:p>
          <a:p>
            <a:endParaRPr lang="fr-FR" sz="1050" dirty="0"/>
          </a:p>
          <a:p>
            <a:r>
              <a:rPr lang="fr-FR" sz="1050" dirty="0"/>
              <a:t>Si désaccord persistant après la réunion de l’instance (CST/FS) dans les 24 heures :</a:t>
            </a:r>
          </a:p>
          <a:p>
            <a:endParaRPr lang="fr-FR" sz="1050" dirty="0"/>
          </a:p>
          <a:p>
            <a:r>
              <a:rPr lang="fr-FR" sz="1050" dirty="0"/>
              <a:t>Agent chargé de la fonction d’inspection sollicité :                  	Oui                   Non</a:t>
            </a:r>
          </a:p>
          <a:p>
            <a:r>
              <a:rPr lang="fr-FR" sz="1050" dirty="0"/>
              <a:t>Inspecteur du travail sollicité :                                                      	Oui                   Non</a:t>
            </a:r>
          </a:p>
          <a:p>
            <a:r>
              <a:rPr lang="fr-FR" sz="1050" dirty="0"/>
              <a:t>Autres experts sollicités :			Oui                   Non </a:t>
            </a:r>
          </a:p>
          <a:p>
            <a:r>
              <a:rPr lang="fr-FR" sz="1050" dirty="0"/>
              <a:t>Précisez lesquels : ……………………………………………………………………………………………………………………………………………………………………………………………………………………………………………………………………………………………………………………………………</a:t>
            </a:r>
          </a:p>
        </p:txBody>
      </p:sp>
      <p:sp>
        <p:nvSpPr>
          <p:cNvPr id="5" name="Rectangle 4">
            <a:extLst>
              <a:ext uri="{FF2B5EF4-FFF2-40B4-BE49-F238E27FC236}">
                <a16:creationId xmlns:a16="http://schemas.microsoft.com/office/drawing/2014/main" id="{E01031AB-718E-B7ED-E54D-23CA4E8BCDB7}"/>
              </a:ext>
            </a:extLst>
          </p:cNvPr>
          <p:cNvSpPr/>
          <p:nvPr/>
        </p:nvSpPr>
        <p:spPr>
          <a:xfrm>
            <a:off x="4020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7" name="Rectangle 6">
            <a:extLst>
              <a:ext uri="{FF2B5EF4-FFF2-40B4-BE49-F238E27FC236}">
                <a16:creationId xmlns:a16="http://schemas.microsoft.com/office/drawing/2014/main" id="{CAEAE83D-4D74-8192-B27A-1DEF7598BB16}"/>
              </a:ext>
            </a:extLst>
          </p:cNvPr>
          <p:cNvSpPr/>
          <p:nvPr/>
        </p:nvSpPr>
        <p:spPr>
          <a:xfrm>
            <a:off x="4020059" y="791403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Rectangle 7">
            <a:extLst>
              <a:ext uri="{FF2B5EF4-FFF2-40B4-BE49-F238E27FC236}">
                <a16:creationId xmlns:a16="http://schemas.microsoft.com/office/drawing/2014/main" id="{2B36F8DC-054C-43FC-B673-6AE3BC189CBE}"/>
              </a:ext>
            </a:extLst>
          </p:cNvPr>
          <p:cNvSpPr/>
          <p:nvPr/>
        </p:nvSpPr>
        <p:spPr>
          <a:xfrm>
            <a:off x="4020059" y="80777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9" name="Rectangle 8">
            <a:extLst>
              <a:ext uri="{FF2B5EF4-FFF2-40B4-BE49-F238E27FC236}">
                <a16:creationId xmlns:a16="http://schemas.microsoft.com/office/drawing/2014/main" id="{32A3DE2B-D705-071E-148B-478FF93B2B0A}"/>
              </a:ext>
            </a:extLst>
          </p:cNvPr>
          <p:cNvSpPr/>
          <p:nvPr/>
        </p:nvSpPr>
        <p:spPr>
          <a:xfrm>
            <a:off x="4782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28B3D262-4A90-59A4-4F7D-759648D644AD}"/>
              </a:ext>
            </a:extLst>
          </p:cNvPr>
          <p:cNvSpPr/>
          <p:nvPr/>
        </p:nvSpPr>
        <p:spPr>
          <a:xfrm>
            <a:off x="4782059" y="792534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1A17F116-4E7B-8A51-6C5E-82D5FD96A90C}"/>
              </a:ext>
            </a:extLst>
          </p:cNvPr>
          <p:cNvSpPr/>
          <p:nvPr/>
        </p:nvSpPr>
        <p:spPr>
          <a:xfrm>
            <a:off x="4782059" y="8100258"/>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319963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1033"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407645" y="1281871"/>
            <a:ext cx="6065621" cy="7664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29664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07645" y="9068841"/>
            <a:ext cx="606562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flipV="1">
            <a:off x="434288" y="1182282"/>
            <a:ext cx="6038978" cy="22263"/>
          </a:xfrm>
          <a:prstGeom prst="line">
            <a:avLst/>
          </a:prstGeom>
          <a:ln w="9525"/>
        </p:spPr>
        <p:style>
          <a:lnRef idx="1">
            <a:schemeClr val="dk1"/>
          </a:lnRef>
          <a:fillRef idx="0">
            <a:schemeClr val="dk1"/>
          </a:fillRef>
          <a:effectRef idx="0">
            <a:schemeClr val="dk1"/>
          </a:effectRef>
          <a:fontRef idx="minor">
            <a:schemeClr val="tx1"/>
          </a:fontRef>
        </p:style>
      </p:cxnSp>
      <p:sp>
        <p:nvSpPr>
          <p:cNvPr id="2" name="ZoneTexte 1">
            <a:extLst>
              <a:ext uri="{FF2B5EF4-FFF2-40B4-BE49-F238E27FC236}">
                <a16:creationId xmlns:a16="http://schemas.microsoft.com/office/drawing/2014/main" id="{FA35CA11-A9BE-3E94-4B5A-B8B4A4314BBF}"/>
              </a:ext>
            </a:extLst>
          </p:cNvPr>
          <p:cNvSpPr txBox="1"/>
          <p:nvPr/>
        </p:nvSpPr>
        <p:spPr>
          <a:xfrm>
            <a:off x="979391" y="1579338"/>
            <a:ext cx="4697260" cy="369332"/>
          </a:xfrm>
          <a:prstGeom prst="rect">
            <a:avLst/>
          </a:prstGeom>
          <a:noFill/>
        </p:spPr>
        <p:txBody>
          <a:bodyPr wrap="square" rtlCol="0">
            <a:spAutoFit/>
          </a:bodyPr>
          <a:lstStyle/>
          <a:p>
            <a:pPr algn="ctr"/>
            <a:r>
              <a:rPr lang="fr-FR" b="1" dirty="0"/>
              <a:t>Constat d’un danger grave et imminent </a:t>
            </a:r>
          </a:p>
        </p:txBody>
      </p:sp>
      <p:sp>
        <p:nvSpPr>
          <p:cNvPr id="8" name="ZoneTexte 7">
            <a:extLst>
              <a:ext uri="{FF2B5EF4-FFF2-40B4-BE49-F238E27FC236}">
                <a16:creationId xmlns:a16="http://schemas.microsoft.com/office/drawing/2014/main" id="{1CF2B23F-D3B1-975D-FD44-A1392264F49E}"/>
              </a:ext>
            </a:extLst>
          </p:cNvPr>
          <p:cNvSpPr txBox="1"/>
          <p:nvPr/>
        </p:nvSpPr>
        <p:spPr>
          <a:xfrm>
            <a:off x="539027" y="2004333"/>
            <a:ext cx="5577987" cy="276999"/>
          </a:xfrm>
          <a:prstGeom prst="rect">
            <a:avLst/>
          </a:prstGeom>
          <a:noFill/>
        </p:spPr>
        <p:txBody>
          <a:bodyPr wrap="square" rtlCol="0">
            <a:spAutoFit/>
          </a:bodyPr>
          <a:lstStyle/>
          <a:p>
            <a:pPr algn="r"/>
            <a:r>
              <a:rPr lang="fr-FR" sz="1200" dirty="0"/>
              <a:t>Fiche n°……..</a:t>
            </a:r>
          </a:p>
        </p:txBody>
      </p:sp>
      <p:grpSp>
        <p:nvGrpSpPr>
          <p:cNvPr id="19" name="Groupe 18">
            <a:extLst>
              <a:ext uri="{FF2B5EF4-FFF2-40B4-BE49-F238E27FC236}">
                <a16:creationId xmlns:a16="http://schemas.microsoft.com/office/drawing/2014/main" id="{D833F2C3-423E-761D-7542-CA402879A03D}"/>
              </a:ext>
            </a:extLst>
          </p:cNvPr>
          <p:cNvGrpSpPr/>
          <p:nvPr/>
        </p:nvGrpSpPr>
        <p:grpSpPr>
          <a:xfrm>
            <a:off x="514880" y="2253496"/>
            <a:ext cx="5822133" cy="1269569"/>
            <a:chOff x="514880" y="2253496"/>
            <a:chExt cx="5822133" cy="1269569"/>
          </a:xfrm>
        </p:grpSpPr>
        <p:sp>
          <p:nvSpPr>
            <p:cNvPr id="10" name="Rectangle 9">
              <a:extLst>
                <a:ext uri="{FF2B5EF4-FFF2-40B4-BE49-F238E27FC236}">
                  <a16:creationId xmlns:a16="http://schemas.microsoft.com/office/drawing/2014/main" id="{C2850493-1B4C-BABF-5678-296E93994767}"/>
                </a:ext>
              </a:extLst>
            </p:cNvPr>
            <p:cNvSpPr/>
            <p:nvPr/>
          </p:nvSpPr>
          <p:spPr>
            <a:xfrm>
              <a:off x="520977" y="2253496"/>
              <a:ext cx="5816036" cy="1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Identité du déclarant</a:t>
              </a:r>
            </a:p>
          </p:txBody>
        </p:sp>
        <p:sp>
          <p:nvSpPr>
            <p:cNvPr id="12" name="Rectangle 11">
              <a:extLst>
                <a:ext uri="{FF2B5EF4-FFF2-40B4-BE49-F238E27FC236}">
                  <a16:creationId xmlns:a16="http://schemas.microsoft.com/office/drawing/2014/main" id="{870C8BAE-E132-029C-6D3E-31477A973579}"/>
                </a:ext>
              </a:extLst>
            </p:cNvPr>
            <p:cNvSpPr/>
            <p:nvPr/>
          </p:nvSpPr>
          <p:spPr>
            <a:xfrm>
              <a:off x="514880" y="2401496"/>
              <a:ext cx="5816035" cy="112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ZoneTexte 20">
            <a:extLst>
              <a:ext uri="{FF2B5EF4-FFF2-40B4-BE49-F238E27FC236}">
                <a16:creationId xmlns:a16="http://schemas.microsoft.com/office/drawing/2014/main" id="{C64D96EA-78A4-5996-7044-C80E9602A717}"/>
              </a:ext>
            </a:extLst>
          </p:cNvPr>
          <p:cNvSpPr txBox="1"/>
          <p:nvPr/>
        </p:nvSpPr>
        <p:spPr>
          <a:xfrm>
            <a:off x="520977" y="2423390"/>
            <a:ext cx="2908023" cy="738664"/>
          </a:xfrm>
          <a:prstGeom prst="rect">
            <a:avLst/>
          </a:prstGeom>
          <a:noFill/>
        </p:spPr>
        <p:txBody>
          <a:bodyPr wrap="square" rtlCol="0">
            <a:spAutoFit/>
          </a:bodyPr>
          <a:lstStyle/>
          <a:p>
            <a:r>
              <a:rPr lang="fr-FR" sz="1050" dirty="0"/>
              <a:t>Le déclarant est exposé à un danger :        Oui </a:t>
            </a:r>
          </a:p>
          <a:p>
            <a:r>
              <a:rPr lang="fr-FR" sz="1050" dirty="0"/>
              <a:t>Nom : …………………………………………………………………</a:t>
            </a:r>
          </a:p>
          <a:p>
            <a:r>
              <a:rPr lang="fr-FR" sz="1050" dirty="0"/>
              <a:t>Fonction : ………………………………………………………….</a:t>
            </a:r>
          </a:p>
          <a:p>
            <a:endParaRPr lang="fr-FR" sz="1050" dirty="0"/>
          </a:p>
        </p:txBody>
      </p:sp>
      <p:sp>
        <p:nvSpPr>
          <p:cNvPr id="23" name="ZoneTexte 22">
            <a:extLst>
              <a:ext uri="{FF2B5EF4-FFF2-40B4-BE49-F238E27FC236}">
                <a16:creationId xmlns:a16="http://schemas.microsoft.com/office/drawing/2014/main" id="{7FD76DCE-D466-C1F5-E245-51FE05F5B6CB}"/>
              </a:ext>
            </a:extLst>
          </p:cNvPr>
          <p:cNvSpPr txBox="1"/>
          <p:nvPr/>
        </p:nvSpPr>
        <p:spPr>
          <a:xfrm>
            <a:off x="3328020" y="2423390"/>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4" name="ZoneTexte 23">
            <a:extLst>
              <a:ext uri="{FF2B5EF4-FFF2-40B4-BE49-F238E27FC236}">
                <a16:creationId xmlns:a16="http://schemas.microsoft.com/office/drawing/2014/main" id="{7487C19D-BA8F-C3C6-F4E4-DA1D4701B706}"/>
              </a:ext>
            </a:extLst>
          </p:cNvPr>
          <p:cNvSpPr txBox="1"/>
          <p:nvPr/>
        </p:nvSpPr>
        <p:spPr>
          <a:xfrm>
            <a:off x="527074" y="2932401"/>
            <a:ext cx="2908023" cy="738664"/>
          </a:xfrm>
          <a:prstGeom prst="rect">
            <a:avLst/>
          </a:prstGeom>
          <a:noFill/>
        </p:spPr>
        <p:txBody>
          <a:bodyPr wrap="square" rtlCol="0">
            <a:spAutoFit/>
          </a:bodyPr>
          <a:lstStyle/>
          <a:p>
            <a:r>
              <a:rPr lang="fr-FR" sz="1050" dirty="0"/>
              <a:t>Le déclarant est membre du CST/FS :         Oui </a:t>
            </a:r>
          </a:p>
          <a:p>
            <a:r>
              <a:rPr lang="fr-FR" sz="1050" dirty="0"/>
              <a:t>Nom : …………………………………………………………………</a:t>
            </a:r>
          </a:p>
          <a:p>
            <a:r>
              <a:rPr lang="fr-FR" sz="1050" dirty="0"/>
              <a:t>Fonction : ………………………………………………………….</a:t>
            </a:r>
          </a:p>
          <a:p>
            <a:endParaRPr lang="fr-FR" sz="1050" dirty="0"/>
          </a:p>
        </p:txBody>
      </p:sp>
      <p:sp>
        <p:nvSpPr>
          <p:cNvPr id="26" name="ZoneTexte 25">
            <a:extLst>
              <a:ext uri="{FF2B5EF4-FFF2-40B4-BE49-F238E27FC236}">
                <a16:creationId xmlns:a16="http://schemas.microsoft.com/office/drawing/2014/main" id="{3C2C1109-8F31-83A5-F0F4-118CE5E5B2A4}"/>
              </a:ext>
            </a:extLst>
          </p:cNvPr>
          <p:cNvSpPr txBox="1"/>
          <p:nvPr/>
        </p:nvSpPr>
        <p:spPr>
          <a:xfrm>
            <a:off x="3328019" y="2932401"/>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7" name="Rectangle 26">
            <a:extLst>
              <a:ext uri="{FF2B5EF4-FFF2-40B4-BE49-F238E27FC236}">
                <a16:creationId xmlns:a16="http://schemas.microsoft.com/office/drawing/2014/main" id="{C0B23FEC-C619-12BD-5322-D0A420F6C096}"/>
              </a:ext>
            </a:extLst>
          </p:cNvPr>
          <p:cNvSpPr/>
          <p:nvPr/>
        </p:nvSpPr>
        <p:spPr>
          <a:xfrm>
            <a:off x="3224246" y="248670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8" name="Rectangle 27">
            <a:extLst>
              <a:ext uri="{FF2B5EF4-FFF2-40B4-BE49-F238E27FC236}">
                <a16:creationId xmlns:a16="http://schemas.microsoft.com/office/drawing/2014/main" id="{252A3262-F627-8330-0D20-8CD35F2C6CD5}"/>
              </a:ext>
            </a:extLst>
          </p:cNvPr>
          <p:cNvSpPr/>
          <p:nvPr/>
        </p:nvSpPr>
        <p:spPr>
          <a:xfrm>
            <a:off x="4000533" y="2481944"/>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0" name="Rectangle 29">
            <a:extLst>
              <a:ext uri="{FF2B5EF4-FFF2-40B4-BE49-F238E27FC236}">
                <a16:creationId xmlns:a16="http://schemas.microsoft.com/office/drawing/2014/main" id="{563BFBBD-7FDD-1C8B-C329-BEE686F02BDF}"/>
              </a:ext>
            </a:extLst>
          </p:cNvPr>
          <p:cNvSpPr/>
          <p:nvPr/>
        </p:nvSpPr>
        <p:spPr>
          <a:xfrm>
            <a:off x="3229295" y="2982889"/>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1" name="Rectangle 30">
            <a:extLst>
              <a:ext uri="{FF2B5EF4-FFF2-40B4-BE49-F238E27FC236}">
                <a16:creationId xmlns:a16="http://schemas.microsoft.com/office/drawing/2014/main" id="{AE653344-8A29-6C9C-25C3-7A6B73DDBDCE}"/>
              </a:ext>
            </a:extLst>
          </p:cNvPr>
          <p:cNvSpPr/>
          <p:nvPr/>
        </p:nvSpPr>
        <p:spPr>
          <a:xfrm>
            <a:off x="4000533" y="298445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3" name="Rectangle 32">
            <a:extLst>
              <a:ext uri="{FF2B5EF4-FFF2-40B4-BE49-F238E27FC236}">
                <a16:creationId xmlns:a16="http://schemas.microsoft.com/office/drawing/2014/main" id="{4AE4124D-0E48-E510-877E-975AAFBC3785}"/>
              </a:ext>
            </a:extLst>
          </p:cNvPr>
          <p:cNvSpPr/>
          <p:nvPr/>
        </p:nvSpPr>
        <p:spPr>
          <a:xfrm>
            <a:off x="536233" y="3654793"/>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Poste, service concerné et retrait de la situation de travail  </a:t>
            </a:r>
          </a:p>
        </p:txBody>
      </p:sp>
      <p:sp>
        <p:nvSpPr>
          <p:cNvPr id="34" name="Rectangle 33">
            <a:extLst>
              <a:ext uri="{FF2B5EF4-FFF2-40B4-BE49-F238E27FC236}">
                <a16:creationId xmlns:a16="http://schemas.microsoft.com/office/drawing/2014/main" id="{7E273E34-4E17-4EC0-6360-264B9497C392}"/>
              </a:ext>
            </a:extLst>
          </p:cNvPr>
          <p:cNvSpPr/>
          <p:nvPr/>
        </p:nvSpPr>
        <p:spPr>
          <a:xfrm>
            <a:off x="536233" y="3810745"/>
            <a:ext cx="5816035" cy="1064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a:extLst>
              <a:ext uri="{FF2B5EF4-FFF2-40B4-BE49-F238E27FC236}">
                <a16:creationId xmlns:a16="http://schemas.microsoft.com/office/drawing/2014/main" id="{E766FD58-0991-D3D7-4ADC-E34114F1813C}"/>
              </a:ext>
            </a:extLst>
          </p:cNvPr>
          <p:cNvSpPr txBox="1"/>
          <p:nvPr/>
        </p:nvSpPr>
        <p:spPr>
          <a:xfrm>
            <a:off x="508776" y="3810744"/>
            <a:ext cx="2908023" cy="738664"/>
          </a:xfrm>
          <a:prstGeom prst="rect">
            <a:avLst/>
          </a:prstGeom>
          <a:noFill/>
        </p:spPr>
        <p:txBody>
          <a:bodyPr wrap="square" rtlCol="0">
            <a:spAutoFit/>
          </a:bodyPr>
          <a:lstStyle/>
          <a:p>
            <a:r>
              <a:rPr lang="fr-FR" sz="1050" dirty="0"/>
              <a:t>Poste de travail concerné : ………………………………………………………………………………………………………………………………………………………………………………………………………………………………………</a:t>
            </a:r>
          </a:p>
        </p:txBody>
      </p:sp>
      <p:sp>
        <p:nvSpPr>
          <p:cNvPr id="36" name="ZoneTexte 35">
            <a:extLst>
              <a:ext uri="{FF2B5EF4-FFF2-40B4-BE49-F238E27FC236}">
                <a16:creationId xmlns:a16="http://schemas.microsoft.com/office/drawing/2014/main" id="{89649DE3-0873-95C1-B55E-14BA8C76851C}"/>
              </a:ext>
            </a:extLst>
          </p:cNvPr>
          <p:cNvSpPr txBox="1"/>
          <p:nvPr/>
        </p:nvSpPr>
        <p:spPr>
          <a:xfrm>
            <a:off x="3328019" y="3805243"/>
            <a:ext cx="3021205" cy="738664"/>
          </a:xfrm>
          <a:prstGeom prst="rect">
            <a:avLst/>
          </a:prstGeom>
          <a:noFill/>
        </p:spPr>
        <p:txBody>
          <a:bodyPr wrap="square" rtlCol="0">
            <a:spAutoFit/>
          </a:bodyPr>
          <a:lstStyle/>
          <a:p>
            <a:r>
              <a:rPr lang="fr-FR" sz="1050" dirty="0"/>
              <a:t>Service concerné :</a:t>
            </a:r>
          </a:p>
          <a:p>
            <a:r>
              <a:rPr lang="fr-FR" sz="1050" dirty="0"/>
              <a:t>………………………………………………………………………………………………………………………………………………………………………………………………………………………………………………</a:t>
            </a:r>
          </a:p>
        </p:txBody>
      </p:sp>
      <p:sp>
        <p:nvSpPr>
          <p:cNvPr id="37" name="ZoneTexte 36">
            <a:extLst>
              <a:ext uri="{FF2B5EF4-FFF2-40B4-BE49-F238E27FC236}">
                <a16:creationId xmlns:a16="http://schemas.microsoft.com/office/drawing/2014/main" id="{E2C3A1F6-DAC6-9456-1F94-EE2C6BD8B3A3}"/>
              </a:ext>
            </a:extLst>
          </p:cNvPr>
          <p:cNvSpPr txBox="1"/>
          <p:nvPr/>
        </p:nvSpPr>
        <p:spPr>
          <a:xfrm>
            <a:off x="520976" y="4459434"/>
            <a:ext cx="5715066" cy="415498"/>
          </a:xfrm>
          <a:prstGeom prst="rect">
            <a:avLst/>
          </a:prstGeom>
          <a:noFill/>
        </p:spPr>
        <p:txBody>
          <a:bodyPr wrap="square" rtlCol="0">
            <a:spAutoFit/>
          </a:bodyPr>
          <a:lstStyle/>
          <a:p>
            <a:r>
              <a:rPr lang="fr-FR" sz="1050" dirty="0"/>
              <a:t>Retrait de la situation de travail :                       Oui                              Non       </a:t>
            </a:r>
          </a:p>
          <a:p>
            <a:r>
              <a:rPr lang="fr-FR" sz="1050" dirty="0"/>
              <a:t>Dates et heures du retrait:  ……………………………………………………………………………</a:t>
            </a:r>
          </a:p>
        </p:txBody>
      </p:sp>
      <p:sp>
        <p:nvSpPr>
          <p:cNvPr id="38" name="Rectangle 37">
            <a:extLst>
              <a:ext uri="{FF2B5EF4-FFF2-40B4-BE49-F238E27FC236}">
                <a16:creationId xmlns:a16="http://schemas.microsoft.com/office/drawing/2014/main" id="{D831E902-A816-6A1B-5425-00DE0897C5CD}"/>
              </a:ext>
            </a:extLst>
          </p:cNvPr>
          <p:cNvSpPr/>
          <p:nvPr/>
        </p:nvSpPr>
        <p:spPr>
          <a:xfrm>
            <a:off x="2675317" y="4511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9" name="Rectangle 38">
            <a:extLst>
              <a:ext uri="{FF2B5EF4-FFF2-40B4-BE49-F238E27FC236}">
                <a16:creationId xmlns:a16="http://schemas.microsoft.com/office/drawing/2014/main" id="{DFA2CE34-B381-784D-78C1-797E4CF52428}"/>
              </a:ext>
            </a:extLst>
          </p:cNvPr>
          <p:cNvSpPr/>
          <p:nvPr/>
        </p:nvSpPr>
        <p:spPr>
          <a:xfrm>
            <a:off x="3688383" y="45302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50" name="Rectangle 49">
            <a:extLst>
              <a:ext uri="{FF2B5EF4-FFF2-40B4-BE49-F238E27FC236}">
                <a16:creationId xmlns:a16="http://schemas.microsoft.com/office/drawing/2014/main" id="{A3029507-B25E-D3A1-9BDF-F6821584FEB8}"/>
              </a:ext>
            </a:extLst>
          </p:cNvPr>
          <p:cNvSpPr/>
          <p:nvPr/>
        </p:nvSpPr>
        <p:spPr>
          <a:xfrm>
            <a:off x="536233" y="5019102"/>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Description du danger </a:t>
            </a:r>
          </a:p>
        </p:txBody>
      </p:sp>
      <p:sp>
        <p:nvSpPr>
          <p:cNvPr id="51" name="Rectangle 50">
            <a:extLst>
              <a:ext uri="{FF2B5EF4-FFF2-40B4-BE49-F238E27FC236}">
                <a16:creationId xmlns:a16="http://schemas.microsoft.com/office/drawing/2014/main" id="{844DAE7C-4A4A-DB85-45BA-8BA819D9C641}"/>
              </a:ext>
            </a:extLst>
          </p:cNvPr>
          <p:cNvSpPr/>
          <p:nvPr/>
        </p:nvSpPr>
        <p:spPr>
          <a:xfrm>
            <a:off x="536233" y="5198097"/>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504AC731-032D-DFB7-F70A-FA02234FEC17}"/>
              </a:ext>
            </a:extLst>
          </p:cNvPr>
          <p:cNvSpPr txBox="1"/>
          <p:nvPr/>
        </p:nvSpPr>
        <p:spPr>
          <a:xfrm>
            <a:off x="523823" y="5197754"/>
            <a:ext cx="2908023" cy="1546577"/>
          </a:xfrm>
          <a:prstGeom prst="rect">
            <a:avLst/>
          </a:prstGeom>
          <a:noFill/>
        </p:spPr>
        <p:txBody>
          <a:bodyPr wrap="square" rtlCol="0">
            <a:spAutoFit/>
          </a:bodyPr>
          <a:lstStyle/>
          <a:p>
            <a:r>
              <a:rPr lang="fr-FR" sz="1050" dirty="0"/>
              <a:t>Nature du danger : …………………………………………………………………………………………………………………………………………………………………………………………………………………………………………………………………………………………………………………………………………………………………………………………………………………………………………………………………………………………………………………………………………………………………………………………………………………………………………</a:t>
            </a:r>
          </a:p>
        </p:txBody>
      </p:sp>
      <p:sp>
        <p:nvSpPr>
          <p:cNvPr id="53" name="ZoneTexte 52">
            <a:extLst>
              <a:ext uri="{FF2B5EF4-FFF2-40B4-BE49-F238E27FC236}">
                <a16:creationId xmlns:a16="http://schemas.microsoft.com/office/drawing/2014/main" id="{2658CC4D-A2BF-8A3A-8C5B-8E3491EBD8E5}"/>
              </a:ext>
            </a:extLst>
          </p:cNvPr>
          <p:cNvSpPr txBox="1"/>
          <p:nvPr/>
        </p:nvSpPr>
        <p:spPr>
          <a:xfrm>
            <a:off x="3413744" y="5220934"/>
            <a:ext cx="2908023" cy="1546577"/>
          </a:xfrm>
          <a:prstGeom prst="rect">
            <a:avLst/>
          </a:prstGeom>
          <a:noFill/>
        </p:spPr>
        <p:txBody>
          <a:bodyPr wrap="square" rtlCol="0">
            <a:spAutoFit/>
          </a:bodyPr>
          <a:lstStyle/>
          <a:p>
            <a:r>
              <a:rPr lang="fr-FR" sz="1050" dirty="0"/>
              <a:t>Cause du danger: …………………………………………………………………………………………………………………………………………………………………………………………………………………………………………………………………………………………………………………………………………………………………………………………………………………………………………………………………………………………………………………………………………………………………………………………………………………………………………</a:t>
            </a:r>
          </a:p>
        </p:txBody>
      </p:sp>
      <p:sp>
        <p:nvSpPr>
          <p:cNvPr id="54" name="Rectangle 53">
            <a:extLst>
              <a:ext uri="{FF2B5EF4-FFF2-40B4-BE49-F238E27FC236}">
                <a16:creationId xmlns:a16="http://schemas.microsoft.com/office/drawing/2014/main" id="{910D02EA-8C54-D9B7-B358-A55624A69A8F}"/>
              </a:ext>
            </a:extLst>
          </p:cNvPr>
          <p:cNvSpPr/>
          <p:nvPr/>
        </p:nvSpPr>
        <p:spPr>
          <a:xfrm>
            <a:off x="536233" y="6960769"/>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36233" y="7148940"/>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8730929F-543E-2F30-0DD2-773A490B9CB8}"/>
              </a:ext>
            </a:extLst>
          </p:cNvPr>
          <p:cNvSpPr txBox="1"/>
          <p:nvPr/>
        </p:nvSpPr>
        <p:spPr>
          <a:xfrm>
            <a:off x="484774" y="7157912"/>
            <a:ext cx="2908023" cy="900246"/>
          </a:xfrm>
          <a:prstGeom prst="rect">
            <a:avLst/>
          </a:prstGeom>
          <a:noFill/>
        </p:spPr>
        <p:txBody>
          <a:bodyPr wrap="square" rtlCol="0">
            <a:spAutoFit/>
          </a:bodyPr>
          <a:lstStyle/>
          <a:p>
            <a:r>
              <a:rPr lang="fr-FR" sz="1050" dirty="0"/>
              <a:t>Responsable hiérarchique alerté :        Oui  </a:t>
            </a:r>
          </a:p>
          <a:p>
            <a:r>
              <a:rPr lang="fr-FR" sz="1050" dirty="0"/>
              <a:t>Nom : …………………………………………………………………</a:t>
            </a:r>
          </a:p>
          <a:p>
            <a:r>
              <a:rPr lang="fr-FR" sz="1050" dirty="0"/>
              <a:t>Fonction : …………………………………………………………..</a:t>
            </a:r>
          </a:p>
          <a:p>
            <a:r>
              <a:rPr lang="fr-FR" sz="1050" dirty="0"/>
              <a:t>Date : …………………………………………………………………</a:t>
            </a:r>
          </a:p>
          <a:p>
            <a:endParaRPr lang="fr-FR" sz="1050" dirty="0"/>
          </a:p>
        </p:txBody>
      </p:sp>
      <p:sp>
        <p:nvSpPr>
          <p:cNvPr id="4" name="ZoneTexte 3">
            <a:extLst>
              <a:ext uri="{FF2B5EF4-FFF2-40B4-BE49-F238E27FC236}">
                <a16:creationId xmlns:a16="http://schemas.microsoft.com/office/drawing/2014/main" id="{16F5C687-3307-C25F-BDAA-6DAC45B4B498}"/>
              </a:ext>
            </a:extLst>
          </p:cNvPr>
          <p:cNvSpPr txBox="1"/>
          <p:nvPr/>
        </p:nvSpPr>
        <p:spPr>
          <a:xfrm>
            <a:off x="3440456" y="716568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5" name="ZoneTexte 4">
            <a:extLst>
              <a:ext uri="{FF2B5EF4-FFF2-40B4-BE49-F238E27FC236}">
                <a16:creationId xmlns:a16="http://schemas.microsoft.com/office/drawing/2014/main" id="{F557A29B-CF18-6CA4-9F11-AC09546D5020}"/>
              </a:ext>
            </a:extLst>
          </p:cNvPr>
          <p:cNvSpPr txBox="1"/>
          <p:nvPr/>
        </p:nvSpPr>
        <p:spPr>
          <a:xfrm>
            <a:off x="533181" y="7962731"/>
            <a:ext cx="2908023" cy="900246"/>
          </a:xfrm>
          <a:prstGeom prst="rect">
            <a:avLst/>
          </a:prstGeom>
          <a:noFill/>
        </p:spPr>
        <p:txBody>
          <a:bodyPr wrap="square" rtlCol="0">
            <a:spAutoFit/>
          </a:bodyPr>
          <a:lstStyle/>
          <a:p>
            <a:r>
              <a:rPr lang="fr-FR" sz="1050" dirty="0"/>
              <a:t>Autorité territoriale alertée :                Oui</a:t>
            </a:r>
          </a:p>
          <a:p>
            <a:r>
              <a:rPr lang="fr-FR" sz="1050" dirty="0"/>
              <a:t>Nom : …………………………………………………………………</a:t>
            </a:r>
          </a:p>
          <a:p>
            <a:r>
              <a:rPr lang="fr-FR" sz="1050" dirty="0"/>
              <a:t>Fonction : …………………………………………………………..</a:t>
            </a:r>
          </a:p>
          <a:p>
            <a:r>
              <a:rPr lang="fr-FR" sz="1050" dirty="0"/>
              <a:t>Date : …………………………………………………………………</a:t>
            </a:r>
          </a:p>
          <a:p>
            <a:endParaRPr lang="fr-FR" sz="1050" dirty="0"/>
          </a:p>
        </p:txBody>
      </p:sp>
      <p:sp>
        <p:nvSpPr>
          <p:cNvPr id="7" name="ZoneTexte 6">
            <a:extLst>
              <a:ext uri="{FF2B5EF4-FFF2-40B4-BE49-F238E27FC236}">
                <a16:creationId xmlns:a16="http://schemas.microsoft.com/office/drawing/2014/main" id="{21F4F58F-CCD1-FD70-B6F5-5FFCAA616342}"/>
              </a:ext>
            </a:extLst>
          </p:cNvPr>
          <p:cNvSpPr txBox="1"/>
          <p:nvPr/>
        </p:nvSpPr>
        <p:spPr>
          <a:xfrm>
            <a:off x="3436643" y="801081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9" name="Rectangle 8">
            <a:extLst>
              <a:ext uri="{FF2B5EF4-FFF2-40B4-BE49-F238E27FC236}">
                <a16:creationId xmlns:a16="http://schemas.microsoft.com/office/drawing/2014/main" id="{6FA3E157-1C54-0319-78A3-BFB2D272E4EA}"/>
              </a:ext>
            </a:extLst>
          </p:cNvPr>
          <p:cNvSpPr/>
          <p:nvPr/>
        </p:nvSpPr>
        <p:spPr>
          <a:xfrm>
            <a:off x="2942017"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85E07C0E-DEE9-1DC6-ADE5-EAA077CAE5F4}"/>
              </a:ext>
            </a:extLst>
          </p:cNvPr>
          <p:cNvSpPr/>
          <p:nvPr/>
        </p:nvSpPr>
        <p:spPr>
          <a:xfrm>
            <a:off x="3943859"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E88CB9DA-388E-D361-95F2-C34A7284D613}"/>
              </a:ext>
            </a:extLst>
          </p:cNvPr>
          <p:cNvSpPr/>
          <p:nvPr/>
        </p:nvSpPr>
        <p:spPr>
          <a:xfrm>
            <a:off x="4689209"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0" name="Rectangle 19">
            <a:extLst>
              <a:ext uri="{FF2B5EF4-FFF2-40B4-BE49-F238E27FC236}">
                <a16:creationId xmlns:a16="http://schemas.microsoft.com/office/drawing/2014/main" id="{5C709EA9-E27B-C489-7BC8-FBE75F1628AA}"/>
              </a:ext>
            </a:extLst>
          </p:cNvPr>
          <p:cNvSpPr/>
          <p:nvPr/>
        </p:nvSpPr>
        <p:spPr>
          <a:xfrm>
            <a:off x="5685233"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2" name="Rectangle 21">
            <a:extLst>
              <a:ext uri="{FF2B5EF4-FFF2-40B4-BE49-F238E27FC236}">
                <a16:creationId xmlns:a16="http://schemas.microsoft.com/office/drawing/2014/main" id="{9CD5744C-292D-0952-A909-31A3D0894F2C}"/>
              </a:ext>
            </a:extLst>
          </p:cNvPr>
          <p:cNvSpPr/>
          <p:nvPr/>
        </p:nvSpPr>
        <p:spPr>
          <a:xfrm>
            <a:off x="2937734" y="8018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5" name="Rectangle 24">
            <a:extLst>
              <a:ext uri="{FF2B5EF4-FFF2-40B4-BE49-F238E27FC236}">
                <a16:creationId xmlns:a16="http://schemas.microsoft.com/office/drawing/2014/main" id="{02DE7892-9565-8195-BF45-A301F77D5025}"/>
              </a:ext>
            </a:extLst>
          </p:cNvPr>
          <p:cNvSpPr/>
          <p:nvPr/>
        </p:nvSpPr>
        <p:spPr>
          <a:xfrm>
            <a:off x="3943859" y="807012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2" name="Rectangle 31">
            <a:extLst>
              <a:ext uri="{FF2B5EF4-FFF2-40B4-BE49-F238E27FC236}">
                <a16:creationId xmlns:a16="http://schemas.microsoft.com/office/drawing/2014/main" id="{37246439-35B3-C851-0912-F31986337FBD}"/>
              </a:ext>
            </a:extLst>
          </p:cNvPr>
          <p:cNvSpPr/>
          <p:nvPr/>
        </p:nvSpPr>
        <p:spPr>
          <a:xfrm>
            <a:off x="4689209"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40" name="Rectangle 39">
            <a:extLst>
              <a:ext uri="{FF2B5EF4-FFF2-40B4-BE49-F238E27FC236}">
                <a16:creationId xmlns:a16="http://schemas.microsoft.com/office/drawing/2014/main" id="{575EE9D6-156B-3D62-3355-93A8B0E0016F}"/>
              </a:ext>
            </a:extLst>
          </p:cNvPr>
          <p:cNvSpPr/>
          <p:nvPr/>
        </p:nvSpPr>
        <p:spPr>
          <a:xfrm>
            <a:off x="5685233"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4081018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6"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349522" y="1288794"/>
            <a:ext cx="6158943" cy="76432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327981"/>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349522" y="9037613"/>
            <a:ext cx="615894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349522" y="1196456"/>
            <a:ext cx="6158943" cy="0"/>
          </a:xfrm>
          <a:prstGeom prst="line">
            <a:avLst/>
          </a:prstGeom>
          <a:ln w="952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C2850493-1B4C-BABF-5678-296E93994767}"/>
              </a:ext>
            </a:extLst>
          </p:cNvPr>
          <p:cNvSpPr/>
          <p:nvPr/>
        </p:nvSpPr>
        <p:spPr>
          <a:xfrm>
            <a:off x="520982" y="1445069"/>
            <a:ext cx="5816036" cy="1680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Suites données</a:t>
            </a:r>
          </a:p>
        </p:txBody>
      </p:sp>
      <p:sp>
        <p:nvSpPr>
          <p:cNvPr id="12" name="Rectangle 11">
            <a:extLst>
              <a:ext uri="{FF2B5EF4-FFF2-40B4-BE49-F238E27FC236}">
                <a16:creationId xmlns:a16="http://schemas.microsoft.com/office/drawing/2014/main" id="{870C8BAE-E132-029C-6D3E-31477A973579}"/>
              </a:ext>
            </a:extLst>
          </p:cNvPr>
          <p:cNvSpPr/>
          <p:nvPr/>
        </p:nvSpPr>
        <p:spPr>
          <a:xfrm>
            <a:off x="514885" y="1613097"/>
            <a:ext cx="5816035" cy="421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a:extLst>
              <a:ext uri="{FF2B5EF4-FFF2-40B4-BE49-F238E27FC236}">
                <a16:creationId xmlns:a16="http://schemas.microsoft.com/office/drawing/2014/main" id="{910D02EA-8C54-D9B7-B358-A55624A69A8F}"/>
              </a:ext>
            </a:extLst>
          </p:cNvPr>
          <p:cNvSpPr/>
          <p:nvPr/>
        </p:nvSpPr>
        <p:spPr>
          <a:xfrm>
            <a:off x="508775" y="6050081"/>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08776" y="6234789"/>
            <a:ext cx="5816035" cy="25338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23C8708E-80B1-33F8-9853-5484B1A23A30}"/>
              </a:ext>
            </a:extLst>
          </p:cNvPr>
          <p:cNvSpPr txBox="1"/>
          <p:nvPr/>
        </p:nvSpPr>
        <p:spPr>
          <a:xfrm>
            <a:off x="472522" y="1664535"/>
            <a:ext cx="5816035" cy="4293483"/>
          </a:xfrm>
          <a:prstGeom prst="rect">
            <a:avLst/>
          </a:prstGeom>
          <a:noFill/>
        </p:spPr>
        <p:txBody>
          <a:bodyPr wrap="square" rtlCol="0">
            <a:spAutoFit/>
          </a:bodyPr>
          <a:lstStyle/>
          <a:p>
            <a:r>
              <a:rPr lang="fr-FR" sz="1050" dirty="0"/>
              <a:t>Mesure(s) immédiate(s) prise(s) pour faire cesser le danger : …………………………………………………………………………………………………………………………………………………………………………………………………………………………………………………………………………………………………………………………………………………………………………………………………………………………………………………………………………………………………………………………………………………………………………………………………………………………………………………………………………</a:t>
            </a:r>
          </a:p>
          <a:p>
            <a:endParaRPr lang="fr-FR" sz="1050" dirty="0"/>
          </a:p>
          <a:p>
            <a:r>
              <a:rPr lang="fr-FR" sz="1050" dirty="0"/>
              <a:t>Information du CST / de la FS : </a:t>
            </a:r>
          </a:p>
          <a:p>
            <a:r>
              <a:rPr lang="fr-FR" sz="1050" dirty="0"/>
              <a:t>Date : ……………………………………………………………………………………………………………………………………………………………......</a:t>
            </a:r>
          </a:p>
          <a:p>
            <a:endParaRPr lang="fr-FR" sz="1050" dirty="0"/>
          </a:p>
          <a:p>
            <a:r>
              <a:rPr lang="fr-FR" sz="1050" dirty="0"/>
              <a:t>Action (s) à mettre en œuvre : </a:t>
            </a:r>
          </a:p>
          <a:p>
            <a:r>
              <a:rPr lang="fr-FR" sz="1050" dirty="0"/>
              <a:t>………………………………………………………………………………………………………………………………………………………………………………………………………………………………………………………………………………………………………………………………………………………………………………………………………………………………………………………………………………………………………………………………………………………………………………………………………………………………………………………………………...</a:t>
            </a:r>
          </a:p>
          <a:p>
            <a:endParaRPr lang="fr-FR" sz="1050" dirty="0"/>
          </a:p>
          <a:p>
            <a:r>
              <a:rPr lang="fr-FR" sz="1050" dirty="0"/>
              <a:t>Personne en charge de la mise en œuvre : </a:t>
            </a:r>
          </a:p>
          <a:p>
            <a:r>
              <a:rPr lang="fr-FR" sz="1050" dirty="0"/>
              <a:t>Nom : …………………………………………………………………       Prénom : ……………………………………………………………..</a:t>
            </a:r>
          </a:p>
          <a:p>
            <a:r>
              <a:rPr lang="fr-FR" sz="1050" dirty="0"/>
              <a:t>Fonction : ………………………………………………………….</a:t>
            </a:r>
          </a:p>
          <a:p>
            <a:endParaRPr lang="fr-FR" sz="1050" dirty="0"/>
          </a:p>
          <a:p>
            <a:r>
              <a:rPr lang="fr-FR" sz="1050" dirty="0"/>
              <a:t>Personne en charge du suivi : </a:t>
            </a:r>
          </a:p>
          <a:p>
            <a:r>
              <a:rPr lang="fr-FR" sz="1050" dirty="0"/>
              <a:t>Nom : …………………………………………………………………       Prénom : ……………………………………………………………..</a:t>
            </a:r>
          </a:p>
          <a:p>
            <a:r>
              <a:rPr lang="fr-FR" sz="1050" dirty="0"/>
              <a:t>Fonction : ………………………………………………………….</a:t>
            </a:r>
          </a:p>
          <a:p>
            <a:endParaRPr lang="fr-FR" sz="1050" dirty="0"/>
          </a:p>
          <a:p>
            <a:r>
              <a:rPr lang="fr-FR" sz="1050" dirty="0"/>
              <a:t>Date de mise en œuvre : …………………………………………………………………………………………………………………………</a:t>
            </a:r>
          </a:p>
        </p:txBody>
      </p:sp>
      <p:sp>
        <p:nvSpPr>
          <p:cNvPr id="4" name="ZoneTexte 3">
            <a:extLst>
              <a:ext uri="{FF2B5EF4-FFF2-40B4-BE49-F238E27FC236}">
                <a16:creationId xmlns:a16="http://schemas.microsoft.com/office/drawing/2014/main" id="{2096BE68-CB3D-5485-F066-3815665AB2F8}"/>
              </a:ext>
            </a:extLst>
          </p:cNvPr>
          <p:cNvSpPr txBox="1"/>
          <p:nvPr/>
        </p:nvSpPr>
        <p:spPr>
          <a:xfrm>
            <a:off x="472572" y="6263797"/>
            <a:ext cx="5840449" cy="2516073"/>
          </a:xfrm>
          <a:prstGeom prst="rect">
            <a:avLst/>
          </a:prstGeom>
          <a:noFill/>
        </p:spPr>
        <p:txBody>
          <a:bodyPr wrap="square" rtlCol="0">
            <a:spAutoFit/>
          </a:bodyPr>
          <a:lstStyle/>
          <a:p>
            <a:r>
              <a:rPr lang="fr-FR" sz="1050" dirty="0"/>
              <a:t>Désaccord sur la réalité du danger                                  Désaccord sur la façon de faire cesser le danger    </a:t>
            </a:r>
          </a:p>
          <a:p>
            <a:endParaRPr lang="fr-FR" sz="1050" dirty="0"/>
          </a:p>
          <a:p>
            <a:r>
              <a:rPr lang="fr-FR" sz="1050" dirty="0"/>
              <a:t>Description  : ……………………………………………………………………………………………………………………………………………………………………………………………………………………………………………………………………………………………………………………………………………………………………………………………………………………………………………………………………………………………………..</a:t>
            </a:r>
          </a:p>
          <a:p>
            <a:endParaRPr lang="fr-FR" sz="1050" dirty="0"/>
          </a:p>
          <a:p>
            <a:r>
              <a:rPr lang="fr-FR" sz="1050" dirty="0"/>
              <a:t>Si désaccord persistant après la réunion de l’instance (CST/FS) dans les 24 heures :</a:t>
            </a:r>
          </a:p>
          <a:p>
            <a:endParaRPr lang="fr-FR" sz="1050" dirty="0"/>
          </a:p>
          <a:p>
            <a:r>
              <a:rPr lang="fr-FR" sz="1050" dirty="0"/>
              <a:t>Agent chargé de la fonction d’inspection sollicité :                  	Oui                   Non</a:t>
            </a:r>
          </a:p>
          <a:p>
            <a:r>
              <a:rPr lang="fr-FR" sz="1050" dirty="0"/>
              <a:t>Inspecteur du travail sollicité :                                                      	Oui                   Non</a:t>
            </a:r>
          </a:p>
          <a:p>
            <a:r>
              <a:rPr lang="fr-FR" sz="1050" dirty="0"/>
              <a:t>Autres experts sollicités :			Oui                   Non </a:t>
            </a:r>
          </a:p>
          <a:p>
            <a:r>
              <a:rPr lang="fr-FR" sz="1050" dirty="0"/>
              <a:t>Précisez lesquels : ……………………………………………………………………………………………………………………………………………………………………………………………………………………………………………………………………………………………………………………………………</a:t>
            </a:r>
          </a:p>
        </p:txBody>
      </p:sp>
      <p:sp>
        <p:nvSpPr>
          <p:cNvPr id="5" name="Rectangle 4">
            <a:extLst>
              <a:ext uri="{FF2B5EF4-FFF2-40B4-BE49-F238E27FC236}">
                <a16:creationId xmlns:a16="http://schemas.microsoft.com/office/drawing/2014/main" id="{E01031AB-718E-B7ED-E54D-23CA4E8BCDB7}"/>
              </a:ext>
            </a:extLst>
          </p:cNvPr>
          <p:cNvSpPr/>
          <p:nvPr/>
        </p:nvSpPr>
        <p:spPr>
          <a:xfrm>
            <a:off x="4020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7" name="Rectangle 6">
            <a:extLst>
              <a:ext uri="{FF2B5EF4-FFF2-40B4-BE49-F238E27FC236}">
                <a16:creationId xmlns:a16="http://schemas.microsoft.com/office/drawing/2014/main" id="{CAEAE83D-4D74-8192-B27A-1DEF7598BB16}"/>
              </a:ext>
            </a:extLst>
          </p:cNvPr>
          <p:cNvSpPr/>
          <p:nvPr/>
        </p:nvSpPr>
        <p:spPr>
          <a:xfrm>
            <a:off x="4020059" y="791403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Rectangle 7">
            <a:extLst>
              <a:ext uri="{FF2B5EF4-FFF2-40B4-BE49-F238E27FC236}">
                <a16:creationId xmlns:a16="http://schemas.microsoft.com/office/drawing/2014/main" id="{2B36F8DC-054C-43FC-B673-6AE3BC189CBE}"/>
              </a:ext>
            </a:extLst>
          </p:cNvPr>
          <p:cNvSpPr/>
          <p:nvPr/>
        </p:nvSpPr>
        <p:spPr>
          <a:xfrm>
            <a:off x="4020059" y="80777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9" name="Rectangle 8">
            <a:extLst>
              <a:ext uri="{FF2B5EF4-FFF2-40B4-BE49-F238E27FC236}">
                <a16:creationId xmlns:a16="http://schemas.microsoft.com/office/drawing/2014/main" id="{32A3DE2B-D705-071E-148B-478FF93B2B0A}"/>
              </a:ext>
            </a:extLst>
          </p:cNvPr>
          <p:cNvSpPr/>
          <p:nvPr/>
        </p:nvSpPr>
        <p:spPr>
          <a:xfrm>
            <a:off x="4782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28B3D262-4A90-59A4-4F7D-759648D644AD}"/>
              </a:ext>
            </a:extLst>
          </p:cNvPr>
          <p:cNvSpPr/>
          <p:nvPr/>
        </p:nvSpPr>
        <p:spPr>
          <a:xfrm>
            <a:off x="4782059" y="792534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1A17F116-4E7B-8A51-6C5E-82D5FD96A90C}"/>
              </a:ext>
            </a:extLst>
          </p:cNvPr>
          <p:cNvSpPr/>
          <p:nvPr/>
        </p:nvSpPr>
        <p:spPr>
          <a:xfrm>
            <a:off x="4782059" y="8100258"/>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1728348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1033"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407645" y="1281871"/>
            <a:ext cx="6065621" cy="7664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29664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07645" y="9068841"/>
            <a:ext cx="606562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flipV="1">
            <a:off x="434288" y="1182282"/>
            <a:ext cx="6038978" cy="22263"/>
          </a:xfrm>
          <a:prstGeom prst="line">
            <a:avLst/>
          </a:prstGeom>
          <a:ln w="9525"/>
        </p:spPr>
        <p:style>
          <a:lnRef idx="1">
            <a:schemeClr val="dk1"/>
          </a:lnRef>
          <a:fillRef idx="0">
            <a:schemeClr val="dk1"/>
          </a:fillRef>
          <a:effectRef idx="0">
            <a:schemeClr val="dk1"/>
          </a:effectRef>
          <a:fontRef idx="minor">
            <a:schemeClr val="tx1"/>
          </a:fontRef>
        </p:style>
      </p:cxnSp>
      <p:sp>
        <p:nvSpPr>
          <p:cNvPr id="2" name="ZoneTexte 1">
            <a:extLst>
              <a:ext uri="{FF2B5EF4-FFF2-40B4-BE49-F238E27FC236}">
                <a16:creationId xmlns:a16="http://schemas.microsoft.com/office/drawing/2014/main" id="{FA35CA11-A9BE-3E94-4B5A-B8B4A4314BBF}"/>
              </a:ext>
            </a:extLst>
          </p:cNvPr>
          <p:cNvSpPr txBox="1"/>
          <p:nvPr/>
        </p:nvSpPr>
        <p:spPr>
          <a:xfrm>
            <a:off x="979391" y="1579338"/>
            <a:ext cx="4697260" cy="369332"/>
          </a:xfrm>
          <a:prstGeom prst="rect">
            <a:avLst/>
          </a:prstGeom>
          <a:noFill/>
        </p:spPr>
        <p:txBody>
          <a:bodyPr wrap="square" rtlCol="0">
            <a:spAutoFit/>
          </a:bodyPr>
          <a:lstStyle/>
          <a:p>
            <a:pPr algn="ctr"/>
            <a:r>
              <a:rPr lang="fr-FR" b="1" dirty="0"/>
              <a:t>Constat d’un danger grave et imminent </a:t>
            </a:r>
          </a:p>
        </p:txBody>
      </p:sp>
      <p:sp>
        <p:nvSpPr>
          <p:cNvPr id="8" name="ZoneTexte 7">
            <a:extLst>
              <a:ext uri="{FF2B5EF4-FFF2-40B4-BE49-F238E27FC236}">
                <a16:creationId xmlns:a16="http://schemas.microsoft.com/office/drawing/2014/main" id="{1CF2B23F-D3B1-975D-FD44-A1392264F49E}"/>
              </a:ext>
            </a:extLst>
          </p:cNvPr>
          <p:cNvSpPr txBox="1"/>
          <p:nvPr/>
        </p:nvSpPr>
        <p:spPr>
          <a:xfrm>
            <a:off x="539027" y="2004333"/>
            <a:ext cx="5577987" cy="276999"/>
          </a:xfrm>
          <a:prstGeom prst="rect">
            <a:avLst/>
          </a:prstGeom>
          <a:noFill/>
        </p:spPr>
        <p:txBody>
          <a:bodyPr wrap="square" rtlCol="0">
            <a:spAutoFit/>
          </a:bodyPr>
          <a:lstStyle/>
          <a:p>
            <a:pPr algn="r"/>
            <a:r>
              <a:rPr lang="fr-FR" sz="1200" dirty="0"/>
              <a:t>Fiche n°……..</a:t>
            </a:r>
          </a:p>
        </p:txBody>
      </p:sp>
      <p:grpSp>
        <p:nvGrpSpPr>
          <p:cNvPr id="19" name="Groupe 18">
            <a:extLst>
              <a:ext uri="{FF2B5EF4-FFF2-40B4-BE49-F238E27FC236}">
                <a16:creationId xmlns:a16="http://schemas.microsoft.com/office/drawing/2014/main" id="{D833F2C3-423E-761D-7542-CA402879A03D}"/>
              </a:ext>
            </a:extLst>
          </p:cNvPr>
          <p:cNvGrpSpPr/>
          <p:nvPr/>
        </p:nvGrpSpPr>
        <p:grpSpPr>
          <a:xfrm>
            <a:off x="514880" y="2253496"/>
            <a:ext cx="5822133" cy="1269569"/>
            <a:chOff x="514880" y="2253496"/>
            <a:chExt cx="5822133" cy="1269569"/>
          </a:xfrm>
        </p:grpSpPr>
        <p:sp>
          <p:nvSpPr>
            <p:cNvPr id="10" name="Rectangle 9">
              <a:extLst>
                <a:ext uri="{FF2B5EF4-FFF2-40B4-BE49-F238E27FC236}">
                  <a16:creationId xmlns:a16="http://schemas.microsoft.com/office/drawing/2014/main" id="{C2850493-1B4C-BABF-5678-296E93994767}"/>
                </a:ext>
              </a:extLst>
            </p:cNvPr>
            <p:cNvSpPr/>
            <p:nvPr/>
          </p:nvSpPr>
          <p:spPr>
            <a:xfrm>
              <a:off x="520977" y="2253496"/>
              <a:ext cx="5816036" cy="1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Identité du déclarant</a:t>
              </a:r>
            </a:p>
          </p:txBody>
        </p:sp>
        <p:sp>
          <p:nvSpPr>
            <p:cNvPr id="12" name="Rectangle 11">
              <a:extLst>
                <a:ext uri="{FF2B5EF4-FFF2-40B4-BE49-F238E27FC236}">
                  <a16:creationId xmlns:a16="http://schemas.microsoft.com/office/drawing/2014/main" id="{870C8BAE-E132-029C-6D3E-31477A973579}"/>
                </a:ext>
              </a:extLst>
            </p:cNvPr>
            <p:cNvSpPr/>
            <p:nvPr/>
          </p:nvSpPr>
          <p:spPr>
            <a:xfrm>
              <a:off x="514880" y="2401496"/>
              <a:ext cx="5816035" cy="112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ZoneTexte 20">
            <a:extLst>
              <a:ext uri="{FF2B5EF4-FFF2-40B4-BE49-F238E27FC236}">
                <a16:creationId xmlns:a16="http://schemas.microsoft.com/office/drawing/2014/main" id="{C64D96EA-78A4-5996-7044-C80E9602A717}"/>
              </a:ext>
            </a:extLst>
          </p:cNvPr>
          <p:cNvSpPr txBox="1"/>
          <p:nvPr/>
        </p:nvSpPr>
        <p:spPr>
          <a:xfrm>
            <a:off x="520977" y="2423390"/>
            <a:ext cx="2908023" cy="738664"/>
          </a:xfrm>
          <a:prstGeom prst="rect">
            <a:avLst/>
          </a:prstGeom>
          <a:noFill/>
        </p:spPr>
        <p:txBody>
          <a:bodyPr wrap="square" rtlCol="0">
            <a:spAutoFit/>
          </a:bodyPr>
          <a:lstStyle/>
          <a:p>
            <a:r>
              <a:rPr lang="fr-FR" sz="1050" dirty="0"/>
              <a:t>Le déclarant est exposé à un danger :        Oui </a:t>
            </a:r>
          </a:p>
          <a:p>
            <a:r>
              <a:rPr lang="fr-FR" sz="1050" dirty="0"/>
              <a:t>Nom : …………………………………………………………………</a:t>
            </a:r>
          </a:p>
          <a:p>
            <a:r>
              <a:rPr lang="fr-FR" sz="1050" dirty="0"/>
              <a:t>Fonction : ………………………………………………………….</a:t>
            </a:r>
          </a:p>
          <a:p>
            <a:endParaRPr lang="fr-FR" sz="1050" dirty="0"/>
          </a:p>
        </p:txBody>
      </p:sp>
      <p:sp>
        <p:nvSpPr>
          <p:cNvPr id="23" name="ZoneTexte 22">
            <a:extLst>
              <a:ext uri="{FF2B5EF4-FFF2-40B4-BE49-F238E27FC236}">
                <a16:creationId xmlns:a16="http://schemas.microsoft.com/office/drawing/2014/main" id="{7FD76DCE-D466-C1F5-E245-51FE05F5B6CB}"/>
              </a:ext>
            </a:extLst>
          </p:cNvPr>
          <p:cNvSpPr txBox="1"/>
          <p:nvPr/>
        </p:nvSpPr>
        <p:spPr>
          <a:xfrm>
            <a:off x="3328020" y="2423390"/>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4" name="ZoneTexte 23">
            <a:extLst>
              <a:ext uri="{FF2B5EF4-FFF2-40B4-BE49-F238E27FC236}">
                <a16:creationId xmlns:a16="http://schemas.microsoft.com/office/drawing/2014/main" id="{7487C19D-BA8F-C3C6-F4E4-DA1D4701B706}"/>
              </a:ext>
            </a:extLst>
          </p:cNvPr>
          <p:cNvSpPr txBox="1"/>
          <p:nvPr/>
        </p:nvSpPr>
        <p:spPr>
          <a:xfrm>
            <a:off x="527074" y="2932401"/>
            <a:ext cx="2908023" cy="738664"/>
          </a:xfrm>
          <a:prstGeom prst="rect">
            <a:avLst/>
          </a:prstGeom>
          <a:noFill/>
        </p:spPr>
        <p:txBody>
          <a:bodyPr wrap="square" rtlCol="0">
            <a:spAutoFit/>
          </a:bodyPr>
          <a:lstStyle/>
          <a:p>
            <a:r>
              <a:rPr lang="fr-FR" sz="1050" dirty="0"/>
              <a:t>Le déclarant est membre du CST/FS :         Oui </a:t>
            </a:r>
          </a:p>
          <a:p>
            <a:r>
              <a:rPr lang="fr-FR" sz="1050" dirty="0"/>
              <a:t>Nom : …………………………………………………………………</a:t>
            </a:r>
          </a:p>
          <a:p>
            <a:r>
              <a:rPr lang="fr-FR" sz="1050" dirty="0"/>
              <a:t>Fonction : ………………………………………………………….</a:t>
            </a:r>
          </a:p>
          <a:p>
            <a:endParaRPr lang="fr-FR" sz="1050" dirty="0"/>
          </a:p>
        </p:txBody>
      </p:sp>
      <p:sp>
        <p:nvSpPr>
          <p:cNvPr id="26" name="ZoneTexte 25">
            <a:extLst>
              <a:ext uri="{FF2B5EF4-FFF2-40B4-BE49-F238E27FC236}">
                <a16:creationId xmlns:a16="http://schemas.microsoft.com/office/drawing/2014/main" id="{3C2C1109-8F31-83A5-F0F4-118CE5E5B2A4}"/>
              </a:ext>
            </a:extLst>
          </p:cNvPr>
          <p:cNvSpPr txBox="1"/>
          <p:nvPr/>
        </p:nvSpPr>
        <p:spPr>
          <a:xfrm>
            <a:off x="3328019" y="2932401"/>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7" name="Rectangle 26">
            <a:extLst>
              <a:ext uri="{FF2B5EF4-FFF2-40B4-BE49-F238E27FC236}">
                <a16:creationId xmlns:a16="http://schemas.microsoft.com/office/drawing/2014/main" id="{C0B23FEC-C619-12BD-5322-D0A420F6C096}"/>
              </a:ext>
            </a:extLst>
          </p:cNvPr>
          <p:cNvSpPr/>
          <p:nvPr/>
        </p:nvSpPr>
        <p:spPr>
          <a:xfrm>
            <a:off x="3224246" y="248670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8" name="Rectangle 27">
            <a:extLst>
              <a:ext uri="{FF2B5EF4-FFF2-40B4-BE49-F238E27FC236}">
                <a16:creationId xmlns:a16="http://schemas.microsoft.com/office/drawing/2014/main" id="{252A3262-F627-8330-0D20-8CD35F2C6CD5}"/>
              </a:ext>
            </a:extLst>
          </p:cNvPr>
          <p:cNvSpPr/>
          <p:nvPr/>
        </p:nvSpPr>
        <p:spPr>
          <a:xfrm>
            <a:off x="4000533" y="2481944"/>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0" name="Rectangle 29">
            <a:extLst>
              <a:ext uri="{FF2B5EF4-FFF2-40B4-BE49-F238E27FC236}">
                <a16:creationId xmlns:a16="http://schemas.microsoft.com/office/drawing/2014/main" id="{563BFBBD-7FDD-1C8B-C329-BEE686F02BDF}"/>
              </a:ext>
            </a:extLst>
          </p:cNvPr>
          <p:cNvSpPr/>
          <p:nvPr/>
        </p:nvSpPr>
        <p:spPr>
          <a:xfrm>
            <a:off x="3229295" y="2982889"/>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1" name="Rectangle 30">
            <a:extLst>
              <a:ext uri="{FF2B5EF4-FFF2-40B4-BE49-F238E27FC236}">
                <a16:creationId xmlns:a16="http://schemas.microsoft.com/office/drawing/2014/main" id="{AE653344-8A29-6C9C-25C3-7A6B73DDBDCE}"/>
              </a:ext>
            </a:extLst>
          </p:cNvPr>
          <p:cNvSpPr/>
          <p:nvPr/>
        </p:nvSpPr>
        <p:spPr>
          <a:xfrm>
            <a:off x="4000533" y="298445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3" name="Rectangle 32">
            <a:extLst>
              <a:ext uri="{FF2B5EF4-FFF2-40B4-BE49-F238E27FC236}">
                <a16:creationId xmlns:a16="http://schemas.microsoft.com/office/drawing/2014/main" id="{4AE4124D-0E48-E510-877E-975AAFBC3785}"/>
              </a:ext>
            </a:extLst>
          </p:cNvPr>
          <p:cNvSpPr/>
          <p:nvPr/>
        </p:nvSpPr>
        <p:spPr>
          <a:xfrm>
            <a:off x="536233" y="3654793"/>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Poste, service concerné et retrait de la situation de travail  </a:t>
            </a:r>
          </a:p>
        </p:txBody>
      </p:sp>
      <p:sp>
        <p:nvSpPr>
          <p:cNvPr id="34" name="Rectangle 33">
            <a:extLst>
              <a:ext uri="{FF2B5EF4-FFF2-40B4-BE49-F238E27FC236}">
                <a16:creationId xmlns:a16="http://schemas.microsoft.com/office/drawing/2014/main" id="{7E273E34-4E17-4EC0-6360-264B9497C392}"/>
              </a:ext>
            </a:extLst>
          </p:cNvPr>
          <p:cNvSpPr/>
          <p:nvPr/>
        </p:nvSpPr>
        <p:spPr>
          <a:xfrm>
            <a:off x="536233" y="3810745"/>
            <a:ext cx="5816035" cy="1064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a:extLst>
              <a:ext uri="{FF2B5EF4-FFF2-40B4-BE49-F238E27FC236}">
                <a16:creationId xmlns:a16="http://schemas.microsoft.com/office/drawing/2014/main" id="{E766FD58-0991-D3D7-4ADC-E34114F1813C}"/>
              </a:ext>
            </a:extLst>
          </p:cNvPr>
          <p:cNvSpPr txBox="1"/>
          <p:nvPr/>
        </p:nvSpPr>
        <p:spPr>
          <a:xfrm>
            <a:off x="508776" y="3810744"/>
            <a:ext cx="2908023" cy="738664"/>
          </a:xfrm>
          <a:prstGeom prst="rect">
            <a:avLst/>
          </a:prstGeom>
          <a:noFill/>
        </p:spPr>
        <p:txBody>
          <a:bodyPr wrap="square" rtlCol="0">
            <a:spAutoFit/>
          </a:bodyPr>
          <a:lstStyle/>
          <a:p>
            <a:r>
              <a:rPr lang="fr-FR" sz="1050" dirty="0"/>
              <a:t>Poste de travail concerné : ………………………………………………………………………………………………………………………………………………………………………………………………………………………………………</a:t>
            </a:r>
          </a:p>
        </p:txBody>
      </p:sp>
      <p:sp>
        <p:nvSpPr>
          <p:cNvPr id="36" name="ZoneTexte 35">
            <a:extLst>
              <a:ext uri="{FF2B5EF4-FFF2-40B4-BE49-F238E27FC236}">
                <a16:creationId xmlns:a16="http://schemas.microsoft.com/office/drawing/2014/main" id="{89649DE3-0873-95C1-B55E-14BA8C76851C}"/>
              </a:ext>
            </a:extLst>
          </p:cNvPr>
          <p:cNvSpPr txBox="1"/>
          <p:nvPr/>
        </p:nvSpPr>
        <p:spPr>
          <a:xfrm>
            <a:off x="3328019" y="3805243"/>
            <a:ext cx="3021205" cy="738664"/>
          </a:xfrm>
          <a:prstGeom prst="rect">
            <a:avLst/>
          </a:prstGeom>
          <a:noFill/>
        </p:spPr>
        <p:txBody>
          <a:bodyPr wrap="square" rtlCol="0">
            <a:spAutoFit/>
          </a:bodyPr>
          <a:lstStyle/>
          <a:p>
            <a:r>
              <a:rPr lang="fr-FR" sz="1050" dirty="0"/>
              <a:t>Service concerné :</a:t>
            </a:r>
          </a:p>
          <a:p>
            <a:r>
              <a:rPr lang="fr-FR" sz="1050" dirty="0"/>
              <a:t>………………………………………………………………………………………………………………………………………………………………………………………………………………………………………………</a:t>
            </a:r>
          </a:p>
        </p:txBody>
      </p:sp>
      <p:sp>
        <p:nvSpPr>
          <p:cNvPr id="37" name="ZoneTexte 36">
            <a:extLst>
              <a:ext uri="{FF2B5EF4-FFF2-40B4-BE49-F238E27FC236}">
                <a16:creationId xmlns:a16="http://schemas.microsoft.com/office/drawing/2014/main" id="{E2C3A1F6-DAC6-9456-1F94-EE2C6BD8B3A3}"/>
              </a:ext>
            </a:extLst>
          </p:cNvPr>
          <p:cNvSpPr txBox="1"/>
          <p:nvPr/>
        </p:nvSpPr>
        <p:spPr>
          <a:xfrm>
            <a:off x="520976" y="4459434"/>
            <a:ext cx="5715066" cy="415498"/>
          </a:xfrm>
          <a:prstGeom prst="rect">
            <a:avLst/>
          </a:prstGeom>
          <a:noFill/>
        </p:spPr>
        <p:txBody>
          <a:bodyPr wrap="square" rtlCol="0">
            <a:spAutoFit/>
          </a:bodyPr>
          <a:lstStyle/>
          <a:p>
            <a:r>
              <a:rPr lang="fr-FR" sz="1050" dirty="0"/>
              <a:t>Retrait de la situation de travail :                       Oui                              Non       </a:t>
            </a:r>
          </a:p>
          <a:p>
            <a:r>
              <a:rPr lang="fr-FR" sz="1050" dirty="0"/>
              <a:t>Dates et heures du retrait:  ……………………………………………………………………………</a:t>
            </a:r>
          </a:p>
        </p:txBody>
      </p:sp>
      <p:sp>
        <p:nvSpPr>
          <p:cNvPr id="38" name="Rectangle 37">
            <a:extLst>
              <a:ext uri="{FF2B5EF4-FFF2-40B4-BE49-F238E27FC236}">
                <a16:creationId xmlns:a16="http://schemas.microsoft.com/office/drawing/2014/main" id="{D831E902-A816-6A1B-5425-00DE0897C5CD}"/>
              </a:ext>
            </a:extLst>
          </p:cNvPr>
          <p:cNvSpPr/>
          <p:nvPr/>
        </p:nvSpPr>
        <p:spPr>
          <a:xfrm>
            <a:off x="2675317" y="4511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9" name="Rectangle 38">
            <a:extLst>
              <a:ext uri="{FF2B5EF4-FFF2-40B4-BE49-F238E27FC236}">
                <a16:creationId xmlns:a16="http://schemas.microsoft.com/office/drawing/2014/main" id="{DFA2CE34-B381-784D-78C1-797E4CF52428}"/>
              </a:ext>
            </a:extLst>
          </p:cNvPr>
          <p:cNvSpPr/>
          <p:nvPr/>
        </p:nvSpPr>
        <p:spPr>
          <a:xfrm>
            <a:off x="3688383" y="45302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50" name="Rectangle 49">
            <a:extLst>
              <a:ext uri="{FF2B5EF4-FFF2-40B4-BE49-F238E27FC236}">
                <a16:creationId xmlns:a16="http://schemas.microsoft.com/office/drawing/2014/main" id="{A3029507-B25E-D3A1-9BDF-F6821584FEB8}"/>
              </a:ext>
            </a:extLst>
          </p:cNvPr>
          <p:cNvSpPr/>
          <p:nvPr/>
        </p:nvSpPr>
        <p:spPr>
          <a:xfrm>
            <a:off x="536233" y="5019102"/>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Description du danger </a:t>
            </a:r>
          </a:p>
        </p:txBody>
      </p:sp>
      <p:sp>
        <p:nvSpPr>
          <p:cNvPr id="51" name="Rectangle 50">
            <a:extLst>
              <a:ext uri="{FF2B5EF4-FFF2-40B4-BE49-F238E27FC236}">
                <a16:creationId xmlns:a16="http://schemas.microsoft.com/office/drawing/2014/main" id="{844DAE7C-4A4A-DB85-45BA-8BA819D9C641}"/>
              </a:ext>
            </a:extLst>
          </p:cNvPr>
          <p:cNvSpPr/>
          <p:nvPr/>
        </p:nvSpPr>
        <p:spPr>
          <a:xfrm>
            <a:off x="536233" y="5198097"/>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504AC731-032D-DFB7-F70A-FA02234FEC17}"/>
              </a:ext>
            </a:extLst>
          </p:cNvPr>
          <p:cNvSpPr txBox="1"/>
          <p:nvPr/>
        </p:nvSpPr>
        <p:spPr>
          <a:xfrm>
            <a:off x="523823" y="5197754"/>
            <a:ext cx="2908023" cy="1546577"/>
          </a:xfrm>
          <a:prstGeom prst="rect">
            <a:avLst/>
          </a:prstGeom>
          <a:noFill/>
        </p:spPr>
        <p:txBody>
          <a:bodyPr wrap="square" rtlCol="0">
            <a:spAutoFit/>
          </a:bodyPr>
          <a:lstStyle/>
          <a:p>
            <a:r>
              <a:rPr lang="fr-FR" sz="1050" dirty="0"/>
              <a:t>Nature du danger : …………………………………………………………………………………………………………………………………………………………………………………………………………………………………………………………………………………………………………………………………………………………………………………………………………………………………………………………………………………………………………………………………………………………………………………………………………………………………………</a:t>
            </a:r>
          </a:p>
        </p:txBody>
      </p:sp>
      <p:sp>
        <p:nvSpPr>
          <p:cNvPr id="53" name="ZoneTexte 52">
            <a:extLst>
              <a:ext uri="{FF2B5EF4-FFF2-40B4-BE49-F238E27FC236}">
                <a16:creationId xmlns:a16="http://schemas.microsoft.com/office/drawing/2014/main" id="{2658CC4D-A2BF-8A3A-8C5B-8E3491EBD8E5}"/>
              </a:ext>
            </a:extLst>
          </p:cNvPr>
          <p:cNvSpPr txBox="1"/>
          <p:nvPr/>
        </p:nvSpPr>
        <p:spPr>
          <a:xfrm>
            <a:off x="3413744" y="5220934"/>
            <a:ext cx="2908023" cy="1546577"/>
          </a:xfrm>
          <a:prstGeom prst="rect">
            <a:avLst/>
          </a:prstGeom>
          <a:noFill/>
        </p:spPr>
        <p:txBody>
          <a:bodyPr wrap="square" rtlCol="0">
            <a:spAutoFit/>
          </a:bodyPr>
          <a:lstStyle/>
          <a:p>
            <a:r>
              <a:rPr lang="fr-FR" sz="1050" dirty="0"/>
              <a:t>Cause du danger: …………………………………………………………………………………………………………………………………………………………………………………………………………………………………………………………………………………………………………………………………………………………………………………………………………………………………………………………………………………………………………………………………………………………………………………………………………………………………………</a:t>
            </a:r>
          </a:p>
        </p:txBody>
      </p:sp>
      <p:sp>
        <p:nvSpPr>
          <p:cNvPr id="54" name="Rectangle 53">
            <a:extLst>
              <a:ext uri="{FF2B5EF4-FFF2-40B4-BE49-F238E27FC236}">
                <a16:creationId xmlns:a16="http://schemas.microsoft.com/office/drawing/2014/main" id="{910D02EA-8C54-D9B7-B358-A55624A69A8F}"/>
              </a:ext>
            </a:extLst>
          </p:cNvPr>
          <p:cNvSpPr/>
          <p:nvPr/>
        </p:nvSpPr>
        <p:spPr>
          <a:xfrm>
            <a:off x="536233" y="6960769"/>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36233" y="7148940"/>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8730929F-543E-2F30-0DD2-773A490B9CB8}"/>
              </a:ext>
            </a:extLst>
          </p:cNvPr>
          <p:cNvSpPr txBox="1"/>
          <p:nvPr/>
        </p:nvSpPr>
        <p:spPr>
          <a:xfrm>
            <a:off x="484774" y="7157912"/>
            <a:ext cx="2908023" cy="900246"/>
          </a:xfrm>
          <a:prstGeom prst="rect">
            <a:avLst/>
          </a:prstGeom>
          <a:noFill/>
        </p:spPr>
        <p:txBody>
          <a:bodyPr wrap="square" rtlCol="0">
            <a:spAutoFit/>
          </a:bodyPr>
          <a:lstStyle/>
          <a:p>
            <a:r>
              <a:rPr lang="fr-FR" sz="1050" dirty="0"/>
              <a:t>Responsable hiérarchique alerté :        Oui  </a:t>
            </a:r>
          </a:p>
          <a:p>
            <a:r>
              <a:rPr lang="fr-FR" sz="1050" dirty="0"/>
              <a:t>Nom : …………………………………………………………………</a:t>
            </a:r>
          </a:p>
          <a:p>
            <a:r>
              <a:rPr lang="fr-FR" sz="1050" dirty="0"/>
              <a:t>Fonction : …………………………………………………………..</a:t>
            </a:r>
          </a:p>
          <a:p>
            <a:r>
              <a:rPr lang="fr-FR" sz="1050" dirty="0"/>
              <a:t>Date : …………………………………………………………………</a:t>
            </a:r>
          </a:p>
          <a:p>
            <a:endParaRPr lang="fr-FR" sz="1050" dirty="0"/>
          </a:p>
        </p:txBody>
      </p:sp>
      <p:sp>
        <p:nvSpPr>
          <p:cNvPr id="4" name="ZoneTexte 3">
            <a:extLst>
              <a:ext uri="{FF2B5EF4-FFF2-40B4-BE49-F238E27FC236}">
                <a16:creationId xmlns:a16="http://schemas.microsoft.com/office/drawing/2014/main" id="{16F5C687-3307-C25F-BDAA-6DAC45B4B498}"/>
              </a:ext>
            </a:extLst>
          </p:cNvPr>
          <p:cNvSpPr txBox="1"/>
          <p:nvPr/>
        </p:nvSpPr>
        <p:spPr>
          <a:xfrm>
            <a:off x="3440456" y="716568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5" name="ZoneTexte 4">
            <a:extLst>
              <a:ext uri="{FF2B5EF4-FFF2-40B4-BE49-F238E27FC236}">
                <a16:creationId xmlns:a16="http://schemas.microsoft.com/office/drawing/2014/main" id="{F557A29B-CF18-6CA4-9F11-AC09546D5020}"/>
              </a:ext>
            </a:extLst>
          </p:cNvPr>
          <p:cNvSpPr txBox="1"/>
          <p:nvPr/>
        </p:nvSpPr>
        <p:spPr>
          <a:xfrm>
            <a:off x="533181" y="7962731"/>
            <a:ext cx="2908023" cy="900246"/>
          </a:xfrm>
          <a:prstGeom prst="rect">
            <a:avLst/>
          </a:prstGeom>
          <a:noFill/>
        </p:spPr>
        <p:txBody>
          <a:bodyPr wrap="square" rtlCol="0">
            <a:spAutoFit/>
          </a:bodyPr>
          <a:lstStyle/>
          <a:p>
            <a:r>
              <a:rPr lang="fr-FR" sz="1050" dirty="0"/>
              <a:t>Autorité territoriale alertée :                Oui</a:t>
            </a:r>
          </a:p>
          <a:p>
            <a:r>
              <a:rPr lang="fr-FR" sz="1050" dirty="0"/>
              <a:t>Nom : …………………………………………………………………</a:t>
            </a:r>
          </a:p>
          <a:p>
            <a:r>
              <a:rPr lang="fr-FR" sz="1050" dirty="0"/>
              <a:t>Fonction : …………………………………………………………..</a:t>
            </a:r>
          </a:p>
          <a:p>
            <a:r>
              <a:rPr lang="fr-FR" sz="1050" dirty="0"/>
              <a:t>Date : …………………………………………………………………</a:t>
            </a:r>
          </a:p>
          <a:p>
            <a:endParaRPr lang="fr-FR" sz="1050" dirty="0"/>
          </a:p>
        </p:txBody>
      </p:sp>
      <p:sp>
        <p:nvSpPr>
          <p:cNvPr id="7" name="ZoneTexte 6">
            <a:extLst>
              <a:ext uri="{FF2B5EF4-FFF2-40B4-BE49-F238E27FC236}">
                <a16:creationId xmlns:a16="http://schemas.microsoft.com/office/drawing/2014/main" id="{21F4F58F-CCD1-FD70-B6F5-5FFCAA616342}"/>
              </a:ext>
            </a:extLst>
          </p:cNvPr>
          <p:cNvSpPr txBox="1"/>
          <p:nvPr/>
        </p:nvSpPr>
        <p:spPr>
          <a:xfrm>
            <a:off x="3436643" y="801081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9" name="Rectangle 8">
            <a:extLst>
              <a:ext uri="{FF2B5EF4-FFF2-40B4-BE49-F238E27FC236}">
                <a16:creationId xmlns:a16="http://schemas.microsoft.com/office/drawing/2014/main" id="{6FA3E157-1C54-0319-78A3-BFB2D272E4EA}"/>
              </a:ext>
            </a:extLst>
          </p:cNvPr>
          <p:cNvSpPr/>
          <p:nvPr/>
        </p:nvSpPr>
        <p:spPr>
          <a:xfrm>
            <a:off x="2942017"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85E07C0E-DEE9-1DC6-ADE5-EAA077CAE5F4}"/>
              </a:ext>
            </a:extLst>
          </p:cNvPr>
          <p:cNvSpPr/>
          <p:nvPr/>
        </p:nvSpPr>
        <p:spPr>
          <a:xfrm>
            <a:off x="3943859"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E88CB9DA-388E-D361-95F2-C34A7284D613}"/>
              </a:ext>
            </a:extLst>
          </p:cNvPr>
          <p:cNvSpPr/>
          <p:nvPr/>
        </p:nvSpPr>
        <p:spPr>
          <a:xfrm>
            <a:off x="4689209"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0" name="Rectangle 19">
            <a:extLst>
              <a:ext uri="{FF2B5EF4-FFF2-40B4-BE49-F238E27FC236}">
                <a16:creationId xmlns:a16="http://schemas.microsoft.com/office/drawing/2014/main" id="{5C709EA9-E27B-C489-7BC8-FBE75F1628AA}"/>
              </a:ext>
            </a:extLst>
          </p:cNvPr>
          <p:cNvSpPr/>
          <p:nvPr/>
        </p:nvSpPr>
        <p:spPr>
          <a:xfrm>
            <a:off x="5685233"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2" name="Rectangle 21">
            <a:extLst>
              <a:ext uri="{FF2B5EF4-FFF2-40B4-BE49-F238E27FC236}">
                <a16:creationId xmlns:a16="http://schemas.microsoft.com/office/drawing/2014/main" id="{9CD5744C-292D-0952-A909-31A3D0894F2C}"/>
              </a:ext>
            </a:extLst>
          </p:cNvPr>
          <p:cNvSpPr/>
          <p:nvPr/>
        </p:nvSpPr>
        <p:spPr>
          <a:xfrm>
            <a:off x="2937734" y="8018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5" name="Rectangle 24">
            <a:extLst>
              <a:ext uri="{FF2B5EF4-FFF2-40B4-BE49-F238E27FC236}">
                <a16:creationId xmlns:a16="http://schemas.microsoft.com/office/drawing/2014/main" id="{02DE7892-9565-8195-BF45-A301F77D5025}"/>
              </a:ext>
            </a:extLst>
          </p:cNvPr>
          <p:cNvSpPr/>
          <p:nvPr/>
        </p:nvSpPr>
        <p:spPr>
          <a:xfrm>
            <a:off x="3943859" y="807012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2" name="Rectangle 31">
            <a:extLst>
              <a:ext uri="{FF2B5EF4-FFF2-40B4-BE49-F238E27FC236}">
                <a16:creationId xmlns:a16="http://schemas.microsoft.com/office/drawing/2014/main" id="{37246439-35B3-C851-0912-F31986337FBD}"/>
              </a:ext>
            </a:extLst>
          </p:cNvPr>
          <p:cNvSpPr/>
          <p:nvPr/>
        </p:nvSpPr>
        <p:spPr>
          <a:xfrm>
            <a:off x="4689209"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40" name="Rectangle 39">
            <a:extLst>
              <a:ext uri="{FF2B5EF4-FFF2-40B4-BE49-F238E27FC236}">
                <a16:creationId xmlns:a16="http://schemas.microsoft.com/office/drawing/2014/main" id="{575EE9D6-156B-3D62-3355-93A8B0E0016F}"/>
              </a:ext>
            </a:extLst>
          </p:cNvPr>
          <p:cNvSpPr/>
          <p:nvPr/>
        </p:nvSpPr>
        <p:spPr>
          <a:xfrm>
            <a:off x="5685233"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4029015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6"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349522" y="1288794"/>
            <a:ext cx="6158943" cy="76432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327981"/>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349522" y="9037613"/>
            <a:ext cx="615894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349522" y="1196456"/>
            <a:ext cx="6158943" cy="0"/>
          </a:xfrm>
          <a:prstGeom prst="line">
            <a:avLst/>
          </a:prstGeom>
          <a:ln w="952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C2850493-1B4C-BABF-5678-296E93994767}"/>
              </a:ext>
            </a:extLst>
          </p:cNvPr>
          <p:cNvSpPr/>
          <p:nvPr/>
        </p:nvSpPr>
        <p:spPr>
          <a:xfrm>
            <a:off x="520982" y="1445069"/>
            <a:ext cx="5816036" cy="1680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Suites données</a:t>
            </a:r>
          </a:p>
        </p:txBody>
      </p:sp>
      <p:sp>
        <p:nvSpPr>
          <p:cNvPr id="12" name="Rectangle 11">
            <a:extLst>
              <a:ext uri="{FF2B5EF4-FFF2-40B4-BE49-F238E27FC236}">
                <a16:creationId xmlns:a16="http://schemas.microsoft.com/office/drawing/2014/main" id="{870C8BAE-E132-029C-6D3E-31477A973579}"/>
              </a:ext>
            </a:extLst>
          </p:cNvPr>
          <p:cNvSpPr/>
          <p:nvPr/>
        </p:nvSpPr>
        <p:spPr>
          <a:xfrm>
            <a:off x="514885" y="1613097"/>
            <a:ext cx="5816035" cy="421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a:extLst>
              <a:ext uri="{FF2B5EF4-FFF2-40B4-BE49-F238E27FC236}">
                <a16:creationId xmlns:a16="http://schemas.microsoft.com/office/drawing/2014/main" id="{910D02EA-8C54-D9B7-B358-A55624A69A8F}"/>
              </a:ext>
            </a:extLst>
          </p:cNvPr>
          <p:cNvSpPr/>
          <p:nvPr/>
        </p:nvSpPr>
        <p:spPr>
          <a:xfrm>
            <a:off x="508775" y="6050081"/>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08776" y="6234789"/>
            <a:ext cx="5816035" cy="25338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23C8708E-80B1-33F8-9853-5484B1A23A30}"/>
              </a:ext>
            </a:extLst>
          </p:cNvPr>
          <p:cNvSpPr txBox="1"/>
          <p:nvPr/>
        </p:nvSpPr>
        <p:spPr>
          <a:xfrm>
            <a:off x="472522" y="1664535"/>
            <a:ext cx="5816035" cy="4293483"/>
          </a:xfrm>
          <a:prstGeom prst="rect">
            <a:avLst/>
          </a:prstGeom>
          <a:noFill/>
        </p:spPr>
        <p:txBody>
          <a:bodyPr wrap="square" rtlCol="0">
            <a:spAutoFit/>
          </a:bodyPr>
          <a:lstStyle/>
          <a:p>
            <a:r>
              <a:rPr lang="fr-FR" sz="1050" dirty="0"/>
              <a:t>Mesure(s) immédiate(s) prise(s) pour faire cesser le danger : …………………………………………………………………………………………………………………………………………………………………………………………………………………………………………………………………………………………………………………………………………………………………………………………………………………………………………………………………………………………………………………………………………………………………………………………………………………………………………………………………………</a:t>
            </a:r>
          </a:p>
          <a:p>
            <a:endParaRPr lang="fr-FR" sz="1050" dirty="0"/>
          </a:p>
          <a:p>
            <a:r>
              <a:rPr lang="fr-FR" sz="1050" dirty="0"/>
              <a:t>Information du CST / de la FS : </a:t>
            </a:r>
          </a:p>
          <a:p>
            <a:r>
              <a:rPr lang="fr-FR" sz="1050" dirty="0"/>
              <a:t>Date : ……………………………………………………………………………………………………………………………………………………………......</a:t>
            </a:r>
          </a:p>
          <a:p>
            <a:endParaRPr lang="fr-FR" sz="1050" dirty="0"/>
          </a:p>
          <a:p>
            <a:r>
              <a:rPr lang="fr-FR" sz="1050" dirty="0"/>
              <a:t>Action (s) à mettre en œuvre : </a:t>
            </a:r>
          </a:p>
          <a:p>
            <a:r>
              <a:rPr lang="fr-FR" sz="1050" dirty="0"/>
              <a:t>………………………………………………………………………………………………………………………………………………………………………………………………………………………………………………………………………………………………………………………………………………………………………………………………………………………………………………………………………………………………………………………………………………………………………………………………………………………………………………………………………...</a:t>
            </a:r>
          </a:p>
          <a:p>
            <a:endParaRPr lang="fr-FR" sz="1050" dirty="0"/>
          </a:p>
          <a:p>
            <a:r>
              <a:rPr lang="fr-FR" sz="1050" dirty="0"/>
              <a:t>Personne en charge de la mise en œuvre : </a:t>
            </a:r>
          </a:p>
          <a:p>
            <a:r>
              <a:rPr lang="fr-FR" sz="1050" dirty="0"/>
              <a:t>Nom : …………………………………………………………………       Prénom : ……………………………………………………………..</a:t>
            </a:r>
          </a:p>
          <a:p>
            <a:r>
              <a:rPr lang="fr-FR" sz="1050" dirty="0"/>
              <a:t>Fonction : ………………………………………………………….</a:t>
            </a:r>
          </a:p>
          <a:p>
            <a:endParaRPr lang="fr-FR" sz="1050" dirty="0"/>
          </a:p>
          <a:p>
            <a:r>
              <a:rPr lang="fr-FR" sz="1050" dirty="0"/>
              <a:t>Personne en charge du suivi : </a:t>
            </a:r>
          </a:p>
          <a:p>
            <a:r>
              <a:rPr lang="fr-FR" sz="1050" dirty="0"/>
              <a:t>Nom : …………………………………………………………………       Prénom : ……………………………………………………………..</a:t>
            </a:r>
          </a:p>
          <a:p>
            <a:r>
              <a:rPr lang="fr-FR" sz="1050" dirty="0"/>
              <a:t>Fonction : ………………………………………………………….</a:t>
            </a:r>
          </a:p>
          <a:p>
            <a:endParaRPr lang="fr-FR" sz="1050" dirty="0"/>
          </a:p>
          <a:p>
            <a:r>
              <a:rPr lang="fr-FR" sz="1050" dirty="0"/>
              <a:t>Date de mise en œuvre : …………………………………………………………………………………………………………………………</a:t>
            </a:r>
          </a:p>
        </p:txBody>
      </p:sp>
      <p:sp>
        <p:nvSpPr>
          <p:cNvPr id="4" name="ZoneTexte 3">
            <a:extLst>
              <a:ext uri="{FF2B5EF4-FFF2-40B4-BE49-F238E27FC236}">
                <a16:creationId xmlns:a16="http://schemas.microsoft.com/office/drawing/2014/main" id="{2096BE68-CB3D-5485-F066-3815665AB2F8}"/>
              </a:ext>
            </a:extLst>
          </p:cNvPr>
          <p:cNvSpPr txBox="1"/>
          <p:nvPr/>
        </p:nvSpPr>
        <p:spPr>
          <a:xfrm>
            <a:off x="472572" y="6263797"/>
            <a:ext cx="5840449" cy="2516073"/>
          </a:xfrm>
          <a:prstGeom prst="rect">
            <a:avLst/>
          </a:prstGeom>
          <a:noFill/>
        </p:spPr>
        <p:txBody>
          <a:bodyPr wrap="square" rtlCol="0">
            <a:spAutoFit/>
          </a:bodyPr>
          <a:lstStyle/>
          <a:p>
            <a:r>
              <a:rPr lang="fr-FR" sz="1050" dirty="0"/>
              <a:t>Désaccord sur la réalité du danger                                  Désaccord sur la façon de faire cesser le danger    </a:t>
            </a:r>
          </a:p>
          <a:p>
            <a:endParaRPr lang="fr-FR" sz="1050" dirty="0"/>
          </a:p>
          <a:p>
            <a:r>
              <a:rPr lang="fr-FR" sz="1050" dirty="0"/>
              <a:t>Description  : ……………………………………………………………………………………………………………………………………………………………………………………………………………………………………………………………………………………………………………………………………………………………………………………………………………………………………………………………………………………………………..</a:t>
            </a:r>
          </a:p>
          <a:p>
            <a:endParaRPr lang="fr-FR" sz="1050" dirty="0"/>
          </a:p>
          <a:p>
            <a:r>
              <a:rPr lang="fr-FR" sz="1050" dirty="0"/>
              <a:t>Si désaccord persistant après la réunion de l’instance (CST/FS) dans les 24 heures :</a:t>
            </a:r>
          </a:p>
          <a:p>
            <a:endParaRPr lang="fr-FR" sz="1050" dirty="0"/>
          </a:p>
          <a:p>
            <a:r>
              <a:rPr lang="fr-FR" sz="1050" dirty="0"/>
              <a:t>Agent chargé de la fonction d’inspection sollicité :                  	Oui                   Non</a:t>
            </a:r>
          </a:p>
          <a:p>
            <a:r>
              <a:rPr lang="fr-FR" sz="1050" dirty="0"/>
              <a:t>Inspecteur du travail sollicité :                                                      	Oui                   Non</a:t>
            </a:r>
          </a:p>
          <a:p>
            <a:r>
              <a:rPr lang="fr-FR" sz="1050" dirty="0"/>
              <a:t>Autres experts sollicités :			Oui                   Non </a:t>
            </a:r>
          </a:p>
          <a:p>
            <a:r>
              <a:rPr lang="fr-FR" sz="1050" dirty="0"/>
              <a:t>Précisez lesquels : ……………………………………………………………………………………………………………………………………………………………………………………………………………………………………………………………………………………………………………………………………</a:t>
            </a:r>
          </a:p>
        </p:txBody>
      </p:sp>
      <p:sp>
        <p:nvSpPr>
          <p:cNvPr id="5" name="Rectangle 4">
            <a:extLst>
              <a:ext uri="{FF2B5EF4-FFF2-40B4-BE49-F238E27FC236}">
                <a16:creationId xmlns:a16="http://schemas.microsoft.com/office/drawing/2014/main" id="{E01031AB-718E-B7ED-E54D-23CA4E8BCDB7}"/>
              </a:ext>
            </a:extLst>
          </p:cNvPr>
          <p:cNvSpPr/>
          <p:nvPr/>
        </p:nvSpPr>
        <p:spPr>
          <a:xfrm>
            <a:off x="4020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7" name="Rectangle 6">
            <a:extLst>
              <a:ext uri="{FF2B5EF4-FFF2-40B4-BE49-F238E27FC236}">
                <a16:creationId xmlns:a16="http://schemas.microsoft.com/office/drawing/2014/main" id="{CAEAE83D-4D74-8192-B27A-1DEF7598BB16}"/>
              </a:ext>
            </a:extLst>
          </p:cNvPr>
          <p:cNvSpPr/>
          <p:nvPr/>
        </p:nvSpPr>
        <p:spPr>
          <a:xfrm>
            <a:off x="4020059" y="791403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Rectangle 7">
            <a:extLst>
              <a:ext uri="{FF2B5EF4-FFF2-40B4-BE49-F238E27FC236}">
                <a16:creationId xmlns:a16="http://schemas.microsoft.com/office/drawing/2014/main" id="{2B36F8DC-054C-43FC-B673-6AE3BC189CBE}"/>
              </a:ext>
            </a:extLst>
          </p:cNvPr>
          <p:cNvSpPr/>
          <p:nvPr/>
        </p:nvSpPr>
        <p:spPr>
          <a:xfrm>
            <a:off x="4020059" y="80777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9" name="Rectangle 8">
            <a:extLst>
              <a:ext uri="{FF2B5EF4-FFF2-40B4-BE49-F238E27FC236}">
                <a16:creationId xmlns:a16="http://schemas.microsoft.com/office/drawing/2014/main" id="{32A3DE2B-D705-071E-148B-478FF93B2B0A}"/>
              </a:ext>
            </a:extLst>
          </p:cNvPr>
          <p:cNvSpPr/>
          <p:nvPr/>
        </p:nvSpPr>
        <p:spPr>
          <a:xfrm>
            <a:off x="4782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28B3D262-4A90-59A4-4F7D-759648D644AD}"/>
              </a:ext>
            </a:extLst>
          </p:cNvPr>
          <p:cNvSpPr/>
          <p:nvPr/>
        </p:nvSpPr>
        <p:spPr>
          <a:xfrm>
            <a:off x="4782059" y="792534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1A17F116-4E7B-8A51-6C5E-82D5FD96A90C}"/>
              </a:ext>
            </a:extLst>
          </p:cNvPr>
          <p:cNvSpPr/>
          <p:nvPr/>
        </p:nvSpPr>
        <p:spPr>
          <a:xfrm>
            <a:off x="4782059" y="8100258"/>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4096261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0C54A32-1ABE-9B74-D370-626195C48308}"/>
              </a:ext>
            </a:extLst>
          </p:cNvPr>
          <p:cNvSpPr txBox="1"/>
          <p:nvPr/>
        </p:nvSpPr>
        <p:spPr>
          <a:xfrm>
            <a:off x="349523" y="910875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pic>
        <p:nvPicPr>
          <p:cNvPr id="11" name="Image 10">
            <a:extLst>
              <a:ext uri="{FF2B5EF4-FFF2-40B4-BE49-F238E27FC236}">
                <a16:creationId xmlns:a16="http://schemas.microsoft.com/office/drawing/2014/main" id="{D1A98405-D178-2A3D-359D-D1BACB66ACC4}"/>
              </a:ext>
            </a:extLst>
          </p:cNvPr>
          <p:cNvPicPr>
            <a:picLocks noChangeAspect="1"/>
          </p:cNvPicPr>
          <p:nvPr/>
        </p:nvPicPr>
        <p:blipFill>
          <a:blip r:embed="rId2"/>
          <a:stretch>
            <a:fillRect/>
          </a:stretch>
        </p:blipFill>
        <p:spPr>
          <a:xfrm>
            <a:off x="266519" y="368073"/>
            <a:ext cx="6324962" cy="9169854"/>
          </a:xfrm>
          <a:prstGeom prst="rect">
            <a:avLst/>
          </a:prstGeom>
        </p:spPr>
      </p:pic>
    </p:spTree>
    <p:extLst>
      <p:ext uri="{BB962C8B-B14F-4D97-AF65-F5344CB8AC3E}">
        <p14:creationId xmlns:p14="http://schemas.microsoft.com/office/powerpoint/2010/main" val="2001646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0C54A32-1ABE-9B74-D370-626195C48308}"/>
              </a:ext>
            </a:extLst>
          </p:cNvPr>
          <p:cNvSpPr txBox="1"/>
          <p:nvPr/>
        </p:nvSpPr>
        <p:spPr>
          <a:xfrm>
            <a:off x="349523" y="910875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pic>
        <p:nvPicPr>
          <p:cNvPr id="3" name="Image 2">
            <a:extLst>
              <a:ext uri="{FF2B5EF4-FFF2-40B4-BE49-F238E27FC236}">
                <a16:creationId xmlns:a16="http://schemas.microsoft.com/office/drawing/2014/main" id="{C1971987-B562-56C2-5844-49AEDD14DBDD}"/>
              </a:ext>
            </a:extLst>
          </p:cNvPr>
          <p:cNvPicPr>
            <a:picLocks noChangeAspect="1"/>
          </p:cNvPicPr>
          <p:nvPr/>
        </p:nvPicPr>
        <p:blipFill>
          <a:blip r:embed="rId2"/>
          <a:stretch>
            <a:fillRect/>
          </a:stretch>
        </p:blipFill>
        <p:spPr>
          <a:xfrm>
            <a:off x="291124" y="270608"/>
            <a:ext cx="6275751" cy="9364784"/>
          </a:xfrm>
          <a:prstGeom prst="rect">
            <a:avLst/>
          </a:prstGeom>
        </p:spPr>
      </p:pic>
    </p:spTree>
    <p:extLst>
      <p:ext uri="{BB962C8B-B14F-4D97-AF65-F5344CB8AC3E}">
        <p14:creationId xmlns:p14="http://schemas.microsoft.com/office/powerpoint/2010/main" val="378249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0C54A32-1ABE-9B74-D370-626195C48308}"/>
              </a:ext>
            </a:extLst>
          </p:cNvPr>
          <p:cNvSpPr txBox="1"/>
          <p:nvPr/>
        </p:nvSpPr>
        <p:spPr>
          <a:xfrm>
            <a:off x="349523" y="910875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pic>
        <p:nvPicPr>
          <p:cNvPr id="3" name="Image 2">
            <a:extLst>
              <a:ext uri="{FF2B5EF4-FFF2-40B4-BE49-F238E27FC236}">
                <a16:creationId xmlns:a16="http://schemas.microsoft.com/office/drawing/2014/main" id="{6940AB39-714E-B53A-40F8-31D59CF0676C}"/>
              </a:ext>
            </a:extLst>
          </p:cNvPr>
          <p:cNvPicPr>
            <a:picLocks noChangeAspect="1"/>
          </p:cNvPicPr>
          <p:nvPr/>
        </p:nvPicPr>
        <p:blipFill>
          <a:blip r:embed="rId2"/>
          <a:stretch>
            <a:fillRect/>
          </a:stretch>
        </p:blipFill>
        <p:spPr>
          <a:xfrm>
            <a:off x="222250" y="276331"/>
            <a:ext cx="6413500" cy="9353338"/>
          </a:xfrm>
          <a:prstGeom prst="rect">
            <a:avLst/>
          </a:prstGeom>
        </p:spPr>
      </p:pic>
    </p:spTree>
    <p:extLst>
      <p:ext uri="{BB962C8B-B14F-4D97-AF65-F5344CB8AC3E}">
        <p14:creationId xmlns:p14="http://schemas.microsoft.com/office/powerpoint/2010/main" val="401133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3">
            <a:extLst>
              <a:ext uri="{FF2B5EF4-FFF2-40B4-BE49-F238E27FC236}">
                <a16:creationId xmlns:a16="http://schemas.microsoft.com/office/drawing/2014/main" id="{71F2F0D2-5E1C-2639-E3E1-EB58A76B55E1}"/>
              </a:ext>
            </a:extLst>
          </p:cNvPr>
          <p:cNvSpPr/>
          <p:nvPr/>
        </p:nvSpPr>
        <p:spPr>
          <a:xfrm>
            <a:off x="352190" y="647751"/>
            <a:ext cx="2975210" cy="45292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Constatation d’un Danger Grave et Imminent directement ou indirectement par un membre représentant du personnel de la FS</a:t>
            </a:r>
          </a:p>
        </p:txBody>
      </p:sp>
      <p:sp>
        <p:nvSpPr>
          <p:cNvPr id="3" name="Rectangle : coins arrondis 8">
            <a:extLst>
              <a:ext uri="{FF2B5EF4-FFF2-40B4-BE49-F238E27FC236}">
                <a16:creationId xmlns:a16="http://schemas.microsoft.com/office/drawing/2014/main" id="{42A6324B-14F0-69AD-073B-54430F7CCBD1}"/>
              </a:ext>
            </a:extLst>
          </p:cNvPr>
          <p:cNvSpPr/>
          <p:nvPr/>
        </p:nvSpPr>
        <p:spPr>
          <a:xfrm>
            <a:off x="352190" y="1248887"/>
            <a:ext cx="2975210" cy="36146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Signalement / alerte à l’AT ou son représentant</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Consignation au sein du registre spécial de DGI</a:t>
            </a:r>
          </a:p>
        </p:txBody>
      </p:sp>
      <p:sp>
        <p:nvSpPr>
          <p:cNvPr id="4" name="Rectangle : coins arrondis 9">
            <a:extLst>
              <a:ext uri="{FF2B5EF4-FFF2-40B4-BE49-F238E27FC236}">
                <a16:creationId xmlns:a16="http://schemas.microsoft.com/office/drawing/2014/main" id="{DEB419FA-89F1-F8DA-D4DD-555B44247C29}"/>
              </a:ext>
            </a:extLst>
          </p:cNvPr>
          <p:cNvSpPr/>
          <p:nvPr/>
        </p:nvSpPr>
        <p:spPr>
          <a:xfrm>
            <a:off x="352190" y="1753837"/>
            <a:ext cx="2975210" cy="53942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0" i="0" u="none" strike="noStrike" kern="1200" cap="none" spc="0" baseline="0">
                <a:solidFill>
                  <a:srgbClr val="000000"/>
                </a:solidFill>
                <a:uFillTx/>
                <a:latin typeface="Calibri"/>
              </a:rPr>
              <a:t>Enquête de l’AT avec le membre représentant du personnel de la FS ayant signalé le DGI ou un autre représentant désigné par la FS</a:t>
            </a:r>
          </a:p>
        </p:txBody>
      </p:sp>
      <p:sp>
        <p:nvSpPr>
          <p:cNvPr id="5" name="Rectangle : coins arrondis 10">
            <a:extLst>
              <a:ext uri="{FF2B5EF4-FFF2-40B4-BE49-F238E27FC236}">
                <a16:creationId xmlns:a16="http://schemas.microsoft.com/office/drawing/2014/main" id="{215D74A1-196D-3A03-9E10-E6ABF14243B9}"/>
              </a:ext>
            </a:extLst>
          </p:cNvPr>
          <p:cNvSpPr/>
          <p:nvPr/>
        </p:nvSpPr>
        <p:spPr>
          <a:xfrm>
            <a:off x="326367" y="2507293"/>
            <a:ext cx="1407179" cy="868670"/>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ACCORD</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sur les mesures pour cesser le DGI et information de la FS des décisions prises.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0" cap="none" spc="0" baseline="0">
                <a:solidFill>
                  <a:srgbClr val="0070C0"/>
                </a:solidFill>
                <a:uFillTx/>
                <a:latin typeface="Calibri"/>
              </a:rPr>
              <a:t>FIN DE LA PROCÉDURE</a:t>
            </a:r>
            <a:endParaRPr lang="fr-FR" sz="800" b="1" i="0" u="none" strike="noStrike" kern="1200" cap="none" spc="0" baseline="0">
              <a:solidFill>
                <a:srgbClr val="0070C0"/>
              </a:solidFill>
              <a:uFillTx/>
              <a:latin typeface="Calibri"/>
            </a:endParaRPr>
          </a:p>
        </p:txBody>
      </p:sp>
      <p:sp>
        <p:nvSpPr>
          <p:cNvPr id="6" name="Rectangle : coins arrondis 11">
            <a:extLst>
              <a:ext uri="{FF2B5EF4-FFF2-40B4-BE49-F238E27FC236}">
                <a16:creationId xmlns:a16="http://schemas.microsoft.com/office/drawing/2014/main" id="{517DAE9E-56A6-148C-5AB2-9CD058CF7956}"/>
              </a:ext>
            </a:extLst>
          </p:cNvPr>
          <p:cNvSpPr/>
          <p:nvPr/>
        </p:nvSpPr>
        <p:spPr>
          <a:xfrm>
            <a:off x="1924226" y="2507303"/>
            <a:ext cx="1407179" cy="868670"/>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DÉSACCORD</a:t>
            </a:r>
            <a:r>
              <a:rPr lang="fr-FR" sz="800" b="0" i="0" u="none" strike="noStrike" kern="1200" cap="none" spc="0" baseline="0">
                <a:solidFill>
                  <a:srgbClr val="000000"/>
                </a:solidFill>
                <a:uFillTx/>
                <a:latin typeface="Calibri"/>
              </a:rPr>
              <a:t>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d’appréciation sur la réalité du danger ou des mesures à prendre pour faire cesser le DGI</a:t>
            </a:r>
          </a:p>
        </p:txBody>
      </p:sp>
      <p:sp>
        <p:nvSpPr>
          <p:cNvPr id="7" name="Rectangle : coins arrondis 13">
            <a:extLst>
              <a:ext uri="{FF2B5EF4-FFF2-40B4-BE49-F238E27FC236}">
                <a16:creationId xmlns:a16="http://schemas.microsoft.com/office/drawing/2014/main" id="{B3E9AF67-4706-27F2-5D6A-71F908E6BD83}"/>
              </a:ext>
            </a:extLst>
          </p:cNvPr>
          <p:cNvSpPr/>
          <p:nvPr/>
        </p:nvSpPr>
        <p:spPr>
          <a:xfrm>
            <a:off x="313959" y="4220394"/>
            <a:ext cx="1419587" cy="868670"/>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RÉUNION EXTRAORDINAIRE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Avis de la FS sur les mesures à prendre et les conditions d’exécution pour faire cesser le DGI</a:t>
            </a:r>
          </a:p>
        </p:txBody>
      </p:sp>
      <p:sp>
        <p:nvSpPr>
          <p:cNvPr id="8" name="Rectangle : coins arrondis 17">
            <a:extLst>
              <a:ext uri="{FF2B5EF4-FFF2-40B4-BE49-F238E27FC236}">
                <a16:creationId xmlns:a16="http://schemas.microsoft.com/office/drawing/2014/main" id="{382BBC0E-2264-3334-3DE8-6B7259095263}"/>
              </a:ext>
            </a:extLst>
          </p:cNvPr>
          <p:cNvSpPr/>
          <p:nvPr/>
        </p:nvSpPr>
        <p:spPr>
          <a:xfrm>
            <a:off x="264471" y="7081303"/>
            <a:ext cx="3062919" cy="118987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SAISINE OBLIGATOIRE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De l’inspecteur du travail et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SOLLICITATION POSSIBLE </a:t>
            </a:r>
            <a:r>
              <a:rPr lang="fr-FR" sz="800" b="0" i="0" u="none" strike="noStrike" kern="1200" cap="none" spc="0" baseline="0">
                <a:solidFill>
                  <a:srgbClr val="000000"/>
                </a:solidFill>
                <a:uFillTx/>
                <a:latin typeface="Calibri"/>
              </a:rPr>
              <a:t>d’un membre du corps des vétérinaires inspecteurs ou du corps des médecins inspecteurs de la santé et du corps des médecins inspecteurs régionaux du travail et de la main d’œuvre ainsi que l’intervention du service de la sécurité civile sur les mesures à prendre et les conditions d’exécution pour faire cesser le DGI.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RÉDACTION D’UN RAPPORT ADRESSÉ À L’AT, LA FS ET L’ACFI. </a:t>
            </a:r>
          </a:p>
        </p:txBody>
      </p:sp>
      <p:sp>
        <p:nvSpPr>
          <p:cNvPr id="9" name="Rectangle : coins arrondis 19">
            <a:extLst>
              <a:ext uri="{FF2B5EF4-FFF2-40B4-BE49-F238E27FC236}">
                <a16:creationId xmlns:a16="http://schemas.microsoft.com/office/drawing/2014/main" id="{84F6AC65-2977-6061-6915-9752BB26C835}"/>
              </a:ext>
            </a:extLst>
          </p:cNvPr>
          <p:cNvSpPr/>
          <p:nvPr/>
        </p:nvSpPr>
        <p:spPr>
          <a:xfrm>
            <a:off x="352190" y="3542961"/>
            <a:ext cx="2975210" cy="50089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Réunion de la FS dans les 24H</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Information de l’inspecteur du travail et de l’ACFI (participation possible) </a:t>
            </a:r>
          </a:p>
        </p:txBody>
      </p:sp>
      <p:sp>
        <p:nvSpPr>
          <p:cNvPr id="10" name="Rectangle : coins arrondis 20">
            <a:extLst>
              <a:ext uri="{FF2B5EF4-FFF2-40B4-BE49-F238E27FC236}">
                <a16:creationId xmlns:a16="http://schemas.microsoft.com/office/drawing/2014/main" id="{6BB235F3-D6FE-0411-A6C3-45DB2EC40AEA}"/>
              </a:ext>
            </a:extLst>
          </p:cNvPr>
          <p:cNvSpPr/>
          <p:nvPr/>
        </p:nvSpPr>
        <p:spPr>
          <a:xfrm>
            <a:off x="1924226" y="4221126"/>
            <a:ext cx="1403165" cy="86793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RÉUNION EXTRAORDINAIRE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Intervention de l’ACFI sur les mesures à prendre et les conditions d’exécution pour faire cesser le DGI</a:t>
            </a:r>
          </a:p>
        </p:txBody>
      </p:sp>
      <p:sp>
        <p:nvSpPr>
          <p:cNvPr id="11" name="Rectangle : coins arrondis 21">
            <a:extLst>
              <a:ext uri="{FF2B5EF4-FFF2-40B4-BE49-F238E27FC236}">
                <a16:creationId xmlns:a16="http://schemas.microsoft.com/office/drawing/2014/main" id="{1520D779-5535-F772-44B1-B54A1D82FFED}"/>
              </a:ext>
            </a:extLst>
          </p:cNvPr>
          <p:cNvSpPr/>
          <p:nvPr/>
        </p:nvSpPr>
        <p:spPr>
          <a:xfrm>
            <a:off x="324173" y="5233833"/>
            <a:ext cx="3003218" cy="50089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a:solidFill>
                  <a:srgbClr val="000000"/>
                </a:solidFill>
                <a:uFillTx/>
                <a:latin typeface="Calibri"/>
              </a:rPr>
              <a:t>RÉUNION EXTRAORDINAIRE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L’AT prend connaissance des différents avis et décide des mesures à prendre pour faire cesser le DGI</a:t>
            </a:r>
          </a:p>
        </p:txBody>
      </p:sp>
      <p:sp>
        <p:nvSpPr>
          <p:cNvPr id="12" name="Rectangle : coins arrondis 22">
            <a:extLst>
              <a:ext uri="{FF2B5EF4-FFF2-40B4-BE49-F238E27FC236}">
                <a16:creationId xmlns:a16="http://schemas.microsoft.com/office/drawing/2014/main" id="{B683F10F-6778-A08E-45B0-D33736B472F5}"/>
              </a:ext>
            </a:extLst>
          </p:cNvPr>
          <p:cNvSpPr/>
          <p:nvPr/>
        </p:nvSpPr>
        <p:spPr>
          <a:xfrm>
            <a:off x="275142" y="5894103"/>
            <a:ext cx="1458403" cy="101026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dirty="0">
                <a:solidFill>
                  <a:srgbClr val="000000"/>
                </a:solidFill>
                <a:uFillTx/>
                <a:latin typeface="Calibri"/>
              </a:rPr>
              <a:t>ACCORD</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dirty="0">
                <a:solidFill>
                  <a:srgbClr val="000000"/>
                </a:solidFill>
                <a:uFillTx/>
                <a:latin typeface="Calibri"/>
              </a:rPr>
              <a:t>Entre la FS et l’AT sur les mesures à prendre et les conditions d’exécution pour faire cesser le DGI.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0" cap="none" spc="0" baseline="0" dirty="0">
                <a:solidFill>
                  <a:srgbClr val="0070C0"/>
                </a:solidFill>
                <a:uFillTx/>
                <a:latin typeface="Calibri"/>
              </a:rPr>
              <a:t>FIN DE LA PROCÉDURE</a:t>
            </a:r>
            <a:endParaRPr lang="fr-FR" sz="800" b="1" i="0" u="none" strike="noStrike" kern="1200" cap="none" spc="0" baseline="0" dirty="0">
              <a:solidFill>
                <a:srgbClr val="0070C0"/>
              </a:solidFill>
              <a:uFillTx/>
              <a:latin typeface="Calibri"/>
            </a:endParaRPr>
          </a:p>
        </p:txBody>
      </p:sp>
      <p:sp>
        <p:nvSpPr>
          <p:cNvPr id="13" name="Rectangle : coins arrondis 23">
            <a:extLst>
              <a:ext uri="{FF2B5EF4-FFF2-40B4-BE49-F238E27FC236}">
                <a16:creationId xmlns:a16="http://schemas.microsoft.com/office/drawing/2014/main" id="{32F56AFF-99F0-C9BE-3FCC-BFD1412EFF96}"/>
              </a:ext>
            </a:extLst>
          </p:cNvPr>
          <p:cNvSpPr/>
          <p:nvPr/>
        </p:nvSpPr>
        <p:spPr>
          <a:xfrm>
            <a:off x="1924226" y="5894103"/>
            <a:ext cx="1403165" cy="101026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1" i="0" u="none" strike="noStrike" kern="1200" cap="none" spc="0" baseline="0" dirty="0">
                <a:solidFill>
                  <a:srgbClr val="000000"/>
                </a:solidFill>
                <a:uFillTx/>
                <a:latin typeface="Calibri"/>
              </a:rPr>
              <a:t>DÉSACCORD</a:t>
            </a:r>
            <a:r>
              <a:rPr lang="fr-FR" sz="800" b="0" i="0" u="none" strike="noStrike" kern="1200" cap="none" spc="0" baseline="0" dirty="0">
                <a:solidFill>
                  <a:srgbClr val="000000"/>
                </a:solidFill>
                <a:uFillTx/>
                <a:latin typeface="Calibri"/>
              </a:rPr>
              <a:t>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dirty="0">
                <a:solidFill>
                  <a:srgbClr val="000000"/>
                </a:solidFill>
                <a:uFillTx/>
                <a:latin typeface="Calibri"/>
              </a:rPr>
              <a:t>Entre la FS et l’AT sur les mesures à prendre et les conditions d’exécution pour faire cesser le DGI et ce, malgré l’intervention de l’ACFI</a:t>
            </a:r>
          </a:p>
        </p:txBody>
      </p:sp>
      <p:sp>
        <p:nvSpPr>
          <p:cNvPr id="14" name="Rectangle : coins arrondis 17">
            <a:extLst>
              <a:ext uri="{FF2B5EF4-FFF2-40B4-BE49-F238E27FC236}">
                <a16:creationId xmlns:a16="http://schemas.microsoft.com/office/drawing/2014/main" id="{9F9CAE4F-6EFF-A8A1-F262-224B31C14D2E}"/>
              </a:ext>
            </a:extLst>
          </p:cNvPr>
          <p:cNvSpPr/>
          <p:nvPr/>
        </p:nvSpPr>
        <p:spPr>
          <a:xfrm>
            <a:off x="264471" y="8387490"/>
            <a:ext cx="3062919" cy="94425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0" cap="none" spc="0" baseline="0">
                <a:solidFill>
                  <a:srgbClr val="000000"/>
                </a:solidFill>
                <a:uFillTx/>
                <a:latin typeface="Calibri"/>
              </a:rPr>
              <a:t>L’Autorité Territoriale adresse dans les quinze jours à l’auteur du rapport une réponse motivée sur les mesures prises à la suite de chaque étape (après enquête, après la réunion extraordinaire, après réception du rapport) et le calendrier des mesures qui seront mises en œuvre.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Une copie de sa réponse est transmise, dans le même délai, à la FS ainsi qu’à l’ACFI. </a:t>
            </a:r>
          </a:p>
        </p:txBody>
      </p:sp>
      <p:sp>
        <p:nvSpPr>
          <p:cNvPr id="15" name="Rectangle : coins arrondis 3">
            <a:extLst>
              <a:ext uri="{FF2B5EF4-FFF2-40B4-BE49-F238E27FC236}">
                <a16:creationId xmlns:a16="http://schemas.microsoft.com/office/drawing/2014/main" id="{36829126-E1AE-3D03-418D-33704CC5033E}"/>
              </a:ext>
            </a:extLst>
          </p:cNvPr>
          <p:cNvSpPr/>
          <p:nvPr/>
        </p:nvSpPr>
        <p:spPr>
          <a:xfrm>
            <a:off x="3530598" y="647751"/>
            <a:ext cx="2975210" cy="45292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Un agent a un motif raisonnable de penser que sa situation de travail présente un danger grave et imminent ou constate une défectuosité dans les systèmes de protection</a:t>
            </a:r>
          </a:p>
        </p:txBody>
      </p:sp>
      <p:cxnSp>
        <p:nvCxnSpPr>
          <p:cNvPr id="16" name="Connecteur : en angle 105">
            <a:extLst>
              <a:ext uri="{FF2B5EF4-FFF2-40B4-BE49-F238E27FC236}">
                <a16:creationId xmlns:a16="http://schemas.microsoft.com/office/drawing/2014/main" id="{91BDE174-C678-5AE6-8870-AF3AFE4F6BA4}"/>
              </a:ext>
            </a:extLst>
          </p:cNvPr>
          <p:cNvCxnSpPr>
            <a:stCxn id="6" idx="2"/>
            <a:endCxn id="9" idx="0"/>
          </p:cNvCxnSpPr>
          <p:nvPr/>
        </p:nvCxnSpPr>
        <p:spPr>
          <a:xfrm rot="5400000">
            <a:off x="2150312" y="3065457"/>
            <a:ext cx="166988" cy="788021"/>
          </a:xfrm>
          <a:prstGeom prst="bentConnector3">
            <a:avLst>
              <a:gd name="adj1" fmla="val 50000"/>
            </a:avLst>
          </a:prstGeom>
          <a:noFill/>
          <a:ln w="6345" cap="flat">
            <a:solidFill>
              <a:srgbClr val="000000"/>
            </a:solidFill>
            <a:prstDash val="solid"/>
            <a:miter/>
            <a:tailEnd type="arrow"/>
          </a:ln>
        </p:spPr>
      </p:cxnSp>
      <p:cxnSp>
        <p:nvCxnSpPr>
          <p:cNvPr id="17" name="Connecteur : en angle 107">
            <a:extLst>
              <a:ext uri="{FF2B5EF4-FFF2-40B4-BE49-F238E27FC236}">
                <a16:creationId xmlns:a16="http://schemas.microsoft.com/office/drawing/2014/main" id="{6C408FC4-184E-BC5D-EEBE-C3C601560DF3}"/>
              </a:ext>
            </a:extLst>
          </p:cNvPr>
          <p:cNvCxnSpPr>
            <a:stCxn id="9" idx="2"/>
            <a:endCxn id="7" idx="0"/>
          </p:cNvCxnSpPr>
          <p:nvPr/>
        </p:nvCxnSpPr>
        <p:spPr>
          <a:xfrm rot="5400000">
            <a:off x="1343507" y="3724106"/>
            <a:ext cx="176534" cy="816042"/>
          </a:xfrm>
          <a:prstGeom prst="bentConnector3">
            <a:avLst>
              <a:gd name="adj1" fmla="val 50000"/>
            </a:avLst>
          </a:prstGeom>
          <a:noFill/>
          <a:ln w="6345" cap="flat">
            <a:solidFill>
              <a:srgbClr val="000000"/>
            </a:solidFill>
            <a:prstDash val="solid"/>
            <a:miter/>
            <a:tailEnd type="arrow"/>
          </a:ln>
        </p:spPr>
      </p:cxnSp>
      <p:cxnSp>
        <p:nvCxnSpPr>
          <p:cNvPr id="18" name="Connecteur : en angle 109">
            <a:extLst>
              <a:ext uri="{FF2B5EF4-FFF2-40B4-BE49-F238E27FC236}">
                <a16:creationId xmlns:a16="http://schemas.microsoft.com/office/drawing/2014/main" id="{EB6DD5D5-2E15-13AD-612C-D2436F205110}"/>
              </a:ext>
            </a:extLst>
          </p:cNvPr>
          <p:cNvCxnSpPr>
            <a:stCxn id="9" idx="2"/>
            <a:endCxn id="10" idx="0"/>
          </p:cNvCxnSpPr>
          <p:nvPr/>
        </p:nvCxnSpPr>
        <p:spPr>
          <a:xfrm rot="16200000" flipH="1">
            <a:off x="2144169" y="3739486"/>
            <a:ext cx="177266" cy="786014"/>
          </a:xfrm>
          <a:prstGeom prst="bentConnector3">
            <a:avLst>
              <a:gd name="adj1" fmla="val 50000"/>
            </a:avLst>
          </a:prstGeom>
          <a:noFill/>
          <a:ln w="6345" cap="flat">
            <a:solidFill>
              <a:srgbClr val="000000"/>
            </a:solidFill>
            <a:prstDash val="solid"/>
            <a:miter/>
            <a:tailEnd type="arrow"/>
          </a:ln>
        </p:spPr>
      </p:cxnSp>
      <p:cxnSp>
        <p:nvCxnSpPr>
          <p:cNvPr id="19" name="Connecteur droit avec flèche 111">
            <a:extLst>
              <a:ext uri="{FF2B5EF4-FFF2-40B4-BE49-F238E27FC236}">
                <a16:creationId xmlns:a16="http://schemas.microsoft.com/office/drawing/2014/main" id="{BB1DF6CF-9A7C-CFC2-164C-341AEAF06730}"/>
              </a:ext>
            </a:extLst>
          </p:cNvPr>
          <p:cNvCxnSpPr>
            <a:stCxn id="7" idx="2"/>
          </p:cNvCxnSpPr>
          <p:nvPr/>
        </p:nvCxnSpPr>
        <p:spPr>
          <a:xfrm>
            <a:off x="1023753" y="5089056"/>
            <a:ext cx="0" cy="141604"/>
          </a:xfrm>
          <a:prstGeom prst="straightConnector1">
            <a:avLst/>
          </a:prstGeom>
          <a:noFill/>
          <a:ln w="6345" cap="flat">
            <a:solidFill>
              <a:srgbClr val="000000"/>
            </a:solidFill>
            <a:prstDash val="solid"/>
            <a:miter/>
            <a:tailEnd type="arrow"/>
          </a:ln>
        </p:spPr>
      </p:cxnSp>
      <p:cxnSp>
        <p:nvCxnSpPr>
          <p:cNvPr id="20" name="Connecteur droit avec flèche 113">
            <a:extLst>
              <a:ext uri="{FF2B5EF4-FFF2-40B4-BE49-F238E27FC236}">
                <a16:creationId xmlns:a16="http://schemas.microsoft.com/office/drawing/2014/main" id="{5B55C241-1DC5-120F-C959-E44CD612080D}"/>
              </a:ext>
            </a:extLst>
          </p:cNvPr>
          <p:cNvCxnSpPr>
            <a:stCxn id="10" idx="2"/>
          </p:cNvCxnSpPr>
          <p:nvPr/>
        </p:nvCxnSpPr>
        <p:spPr>
          <a:xfrm>
            <a:off x="2625818" y="5089056"/>
            <a:ext cx="0" cy="141604"/>
          </a:xfrm>
          <a:prstGeom prst="straightConnector1">
            <a:avLst/>
          </a:prstGeom>
          <a:noFill/>
          <a:ln w="6345" cap="flat">
            <a:solidFill>
              <a:srgbClr val="000000"/>
            </a:solidFill>
            <a:prstDash val="solid"/>
            <a:miter/>
            <a:tailEnd type="arrow"/>
          </a:ln>
        </p:spPr>
      </p:cxnSp>
      <p:cxnSp>
        <p:nvCxnSpPr>
          <p:cNvPr id="21" name="Connecteur : en angle 115">
            <a:extLst>
              <a:ext uri="{FF2B5EF4-FFF2-40B4-BE49-F238E27FC236}">
                <a16:creationId xmlns:a16="http://schemas.microsoft.com/office/drawing/2014/main" id="{8AAE8D3A-3CF6-F5F8-4B02-1EEBEE64289F}"/>
              </a:ext>
            </a:extLst>
          </p:cNvPr>
          <p:cNvCxnSpPr>
            <a:cxnSpLocks/>
          </p:cNvCxnSpPr>
          <p:nvPr/>
        </p:nvCxnSpPr>
        <p:spPr>
          <a:xfrm rot="5400000">
            <a:off x="1335377" y="5402952"/>
            <a:ext cx="159371" cy="821438"/>
          </a:xfrm>
          <a:prstGeom prst="bentConnector3">
            <a:avLst>
              <a:gd name="adj1" fmla="val 50000"/>
            </a:avLst>
          </a:prstGeom>
          <a:noFill/>
          <a:ln w="6345" cap="flat">
            <a:solidFill>
              <a:srgbClr val="000000"/>
            </a:solidFill>
            <a:prstDash val="solid"/>
            <a:miter/>
            <a:tailEnd type="arrow"/>
          </a:ln>
        </p:spPr>
      </p:cxnSp>
      <p:cxnSp>
        <p:nvCxnSpPr>
          <p:cNvPr id="22" name="Connecteur : en angle 117">
            <a:extLst>
              <a:ext uri="{FF2B5EF4-FFF2-40B4-BE49-F238E27FC236}">
                <a16:creationId xmlns:a16="http://schemas.microsoft.com/office/drawing/2014/main" id="{908D40D8-4333-090F-90D4-7E5B8FBC7B50}"/>
              </a:ext>
            </a:extLst>
          </p:cNvPr>
          <p:cNvCxnSpPr>
            <a:stCxn id="11" idx="2"/>
            <a:endCxn id="13" idx="0"/>
          </p:cNvCxnSpPr>
          <p:nvPr/>
        </p:nvCxnSpPr>
        <p:spPr>
          <a:xfrm rot="16200000" flipH="1">
            <a:off x="2146110" y="5414403"/>
            <a:ext cx="159371" cy="800027"/>
          </a:xfrm>
          <a:prstGeom prst="bentConnector3">
            <a:avLst>
              <a:gd name="adj1" fmla="val 50000"/>
            </a:avLst>
          </a:prstGeom>
          <a:noFill/>
          <a:ln w="6345" cap="flat">
            <a:solidFill>
              <a:srgbClr val="000000"/>
            </a:solidFill>
            <a:prstDash val="solid"/>
            <a:miter/>
            <a:tailEnd type="arrow"/>
          </a:ln>
        </p:spPr>
      </p:cxnSp>
      <p:cxnSp>
        <p:nvCxnSpPr>
          <p:cNvPr id="23" name="Connecteur : en angle 119">
            <a:extLst>
              <a:ext uri="{FF2B5EF4-FFF2-40B4-BE49-F238E27FC236}">
                <a16:creationId xmlns:a16="http://schemas.microsoft.com/office/drawing/2014/main" id="{A03F6C26-6EDE-91B4-BF28-73E5B8212336}"/>
              </a:ext>
            </a:extLst>
          </p:cNvPr>
          <p:cNvCxnSpPr>
            <a:stCxn id="13" idx="2"/>
            <a:endCxn id="8" idx="0"/>
          </p:cNvCxnSpPr>
          <p:nvPr/>
        </p:nvCxnSpPr>
        <p:spPr>
          <a:xfrm rot="5400000">
            <a:off x="2122403" y="6577896"/>
            <a:ext cx="176935" cy="829878"/>
          </a:xfrm>
          <a:prstGeom prst="bentConnector3">
            <a:avLst>
              <a:gd name="adj1" fmla="val 50000"/>
            </a:avLst>
          </a:prstGeom>
          <a:noFill/>
          <a:ln w="6345" cap="flat">
            <a:solidFill>
              <a:srgbClr val="000000"/>
            </a:solidFill>
            <a:prstDash val="solid"/>
            <a:miter/>
            <a:tailEnd type="arrow"/>
          </a:ln>
        </p:spPr>
      </p:cxnSp>
      <p:cxnSp>
        <p:nvCxnSpPr>
          <p:cNvPr id="24" name="Connecteur droit avec flèche 121">
            <a:extLst>
              <a:ext uri="{FF2B5EF4-FFF2-40B4-BE49-F238E27FC236}">
                <a16:creationId xmlns:a16="http://schemas.microsoft.com/office/drawing/2014/main" id="{9F269B1F-54E9-9108-FE18-FB19162DD088}"/>
              </a:ext>
            </a:extLst>
          </p:cNvPr>
          <p:cNvCxnSpPr>
            <a:stCxn id="8" idx="2"/>
            <a:endCxn id="14" idx="0"/>
          </p:cNvCxnSpPr>
          <p:nvPr/>
        </p:nvCxnSpPr>
        <p:spPr>
          <a:xfrm>
            <a:off x="1795931" y="8271175"/>
            <a:ext cx="0" cy="116315"/>
          </a:xfrm>
          <a:prstGeom prst="straightConnector1">
            <a:avLst/>
          </a:prstGeom>
          <a:noFill/>
          <a:ln w="6345" cap="flat">
            <a:solidFill>
              <a:srgbClr val="000000"/>
            </a:solidFill>
            <a:prstDash val="solid"/>
            <a:miter/>
            <a:tailEnd type="arrow"/>
          </a:ln>
        </p:spPr>
      </p:cxnSp>
      <p:cxnSp>
        <p:nvCxnSpPr>
          <p:cNvPr id="25" name="Connecteur droit avec flèche 123">
            <a:extLst>
              <a:ext uri="{FF2B5EF4-FFF2-40B4-BE49-F238E27FC236}">
                <a16:creationId xmlns:a16="http://schemas.microsoft.com/office/drawing/2014/main" id="{906FDAD7-12CE-E299-5FB1-597AB03A1F4C}"/>
              </a:ext>
            </a:extLst>
          </p:cNvPr>
          <p:cNvCxnSpPr>
            <a:stCxn id="15" idx="3"/>
            <a:endCxn id="2" idx="1"/>
          </p:cNvCxnSpPr>
          <p:nvPr/>
        </p:nvCxnSpPr>
        <p:spPr>
          <a:xfrm flipH="1">
            <a:off x="3327400" y="874216"/>
            <a:ext cx="203198" cy="0"/>
          </a:xfrm>
          <a:prstGeom prst="straightConnector1">
            <a:avLst/>
          </a:prstGeom>
          <a:noFill/>
          <a:ln w="6345" cap="flat">
            <a:solidFill>
              <a:srgbClr val="000000"/>
            </a:solidFill>
            <a:prstDash val="solid"/>
            <a:miter/>
            <a:tailEnd type="arrow"/>
          </a:ln>
        </p:spPr>
      </p:cxnSp>
      <p:sp>
        <p:nvSpPr>
          <p:cNvPr id="26" name="Rectangle : coins arrondis 3">
            <a:extLst>
              <a:ext uri="{FF2B5EF4-FFF2-40B4-BE49-F238E27FC236}">
                <a16:creationId xmlns:a16="http://schemas.microsoft.com/office/drawing/2014/main" id="{B12C40DF-E261-9F17-AC06-3F7332C08CB7}"/>
              </a:ext>
            </a:extLst>
          </p:cNvPr>
          <p:cNvSpPr/>
          <p:nvPr/>
        </p:nvSpPr>
        <p:spPr>
          <a:xfrm>
            <a:off x="3530598" y="1242559"/>
            <a:ext cx="2975210" cy="36146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Information du supérieur hiérarchique et consignation de l’avis dans le registre spécial. </a:t>
            </a:r>
          </a:p>
        </p:txBody>
      </p:sp>
      <p:sp>
        <p:nvSpPr>
          <p:cNvPr id="27" name="Rectangle : coins arrondis 3">
            <a:extLst>
              <a:ext uri="{FF2B5EF4-FFF2-40B4-BE49-F238E27FC236}">
                <a16:creationId xmlns:a16="http://schemas.microsoft.com/office/drawing/2014/main" id="{3555D8C6-D0FF-2279-BE9D-99DDF24D287E}"/>
              </a:ext>
            </a:extLst>
          </p:cNvPr>
          <p:cNvSpPr/>
          <p:nvPr/>
        </p:nvSpPr>
        <p:spPr>
          <a:xfrm>
            <a:off x="3530598" y="1753837"/>
            <a:ext cx="2975210" cy="534896"/>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L’agent se retire de sa situation de travail. </a:t>
            </a:r>
          </a:p>
        </p:txBody>
      </p:sp>
      <p:cxnSp>
        <p:nvCxnSpPr>
          <p:cNvPr id="28" name="Connecteur droit avec flèche 128">
            <a:extLst>
              <a:ext uri="{FF2B5EF4-FFF2-40B4-BE49-F238E27FC236}">
                <a16:creationId xmlns:a16="http://schemas.microsoft.com/office/drawing/2014/main" id="{B700073B-CA8E-1F43-DB64-03CD47531AC2}"/>
              </a:ext>
            </a:extLst>
          </p:cNvPr>
          <p:cNvCxnSpPr>
            <a:stCxn id="15" idx="2"/>
            <a:endCxn id="26" idx="0"/>
          </p:cNvCxnSpPr>
          <p:nvPr/>
        </p:nvCxnSpPr>
        <p:spPr>
          <a:xfrm>
            <a:off x="5018203" y="1100680"/>
            <a:ext cx="0" cy="141879"/>
          </a:xfrm>
          <a:prstGeom prst="straightConnector1">
            <a:avLst/>
          </a:prstGeom>
          <a:noFill/>
          <a:ln w="6345" cap="flat">
            <a:solidFill>
              <a:srgbClr val="000000"/>
            </a:solidFill>
            <a:prstDash val="solid"/>
            <a:miter/>
            <a:tailEnd type="arrow"/>
          </a:ln>
        </p:spPr>
      </p:cxnSp>
      <p:cxnSp>
        <p:nvCxnSpPr>
          <p:cNvPr id="29" name="Connecteur droit avec flèche 130">
            <a:extLst>
              <a:ext uri="{FF2B5EF4-FFF2-40B4-BE49-F238E27FC236}">
                <a16:creationId xmlns:a16="http://schemas.microsoft.com/office/drawing/2014/main" id="{46958E31-AA26-1A40-789F-5EAB82EFA1F5}"/>
              </a:ext>
            </a:extLst>
          </p:cNvPr>
          <p:cNvCxnSpPr>
            <a:stCxn id="26" idx="2"/>
            <a:endCxn id="27" idx="0"/>
          </p:cNvCxnSpPr>
          <p:nvPr/>
        </p:nvCxnSpPr>
        <p:spPr>
          <a:xfrm>
            <a:off x="5018203" y="1604021"/>
            <a:ext cx="0" cy="149816"/>
          </a:xfrm>
          <a:prstGeom prst="straightConnector1">
            <a:avLst/>
          </a:prstGeom>
          <a:noFill/>
          <a:ln w="6345" cap="flat">
            <a:solidFill>
              <a:srgbClr val="000000"/>
            </a:solidFill>
            <a:prstDash val="solid"/>
            <a:miter/>
            <a:tailEnd type="arrow"/>
          </a:ln>
        </p:spPr>
      </p:cxnSp>
      <p:sp>
        <p:nvSpPr>
          <p:cNvPr id="30" name="Rectangle : coins arrondis 17">
            <a:extLst>
              <a:ext uri="{FF2B5EF4-FFF2-40B4-BE49-F238E27FC236}">
                <a16:creationId xmlns:a16="http://schemas.microsoft.com/office/drawing/2014/main" id="{AE928572-4E79-95DB-3D95-CD555E38CADC}"/>
              </a:ext>
            </a:extLst>
          </p:cNvPr>
          <p:cNvSpPr/>
          <p:nvPr/>
        </p:nvSpPr>
        <p:spPr>
          <a:xfrm>
            <a:off x="264471" y="9453987"/>
            <a:ext cx="3062919" cy="250801"/>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800" b="0" i="0" u="none" strike="noStrike" kern="1200" cap="none" spc="0" baseline="0">
                <a:solidFill>
                  <a:srgbClr val="000000"/>
                </a:solidFill>
                <a:uFillTx/>
                <a:latin typeface="Calibri"/>
              </a:rPr>
              <a:t>Application des mesures destinées à faire dispara</a:t>
            </a:r>
            <a:r>
              <a:rPr lang="fr-FR" sz="800" b="0" i="0" u="none" strike="noStrike" kern="0" cap="none" spc="0" baseline="0">
                <a:solidFill>
                  <a:srgbClr val="000000"/>
                </a:solidFill>
                <a:uFillTx/>
                <a:latin typeface="Calibri"/>
              </a:rPr>
              <a:t>ître le danger. </a:t>
            </a:r>
            <a:endParaRPr lang="fr-FR" sz="800" b="0" i="0" u="none" strike="noStrike" kern="1200" cap="none" spc="0" baseline="0">
              <a:solidFill>
                <a:srgbClr val="000000"/>
              </a:solidFill>
              <a:uFillTx/>
              <a:latin typeface="Calibri"/>
            </a:endParaRPr>
          </a:p>
        </p:txBody>
      </p:sp>
      <p:cxnSp>
        <p:nvCxnSpPr>
          <p:cNvPr id="31" name="Connecteur droit avec flèche 140">
            <a:extLst>
              <a:ext uri="{FF2B5EF4-FFF2-40B4-BE49-F238E27FC236}">
                <a16:creationId xmlns:a16="http://schemas.microsoft.com/office/drawing/2014/main" id="{658DCAFA-953E-D5AC-E1A0-682FD7BC5852}"/>
              </a:ext>
            </a:extLst>
          </p:cNvPr>
          <p:cNvCxnSpPr>
            <a:stCxn id="14" idx="2"/>
            <a:endCxn id="30" idx="0"/>
          </p:cNvCxnSpPr>
          <p:nvPr/>
        </p:nvCxnSpPr>
        <p:spPr>
          <a:xfrm>
            <a:off x="1795931" y="9331745"/>
            <a:ext cx="0" cy="122242"/>
          </a:xfrm>
          <a:prstGeom prst="straightConnector1">
            <a:avLst/>
          </a:prstGeom>
          <a:noFill/>
          <a:ln w="6345" cap="flat">
            <a:solidFill>
              <a:srgbClr val="000000"/>
            </a:solidFill>
            <a:prstDash val="solid"/>
            <a:miter/>
            <a:tailEnd type="arrow"/>
          </a:ln>
        </p:spPr>
      </p:cxnSp>
      <p:cxnSp>
        <p:nvCxnSpPr>
          <p:cNvPr id="32" name="Connecteur droit avec flèche 142">
            <a:extLst>
              <a:ext uri="{FF2B5EF4-FFF2-40B4-BE49-F238E27FC236}">
                <a16:creationId xmlns:a16="http://schemas.microsoft.com/office/drawing/2014/main" id="{65BC6773-E862-2D37-11A2-18B7CD139871}"/>
              </a:ext>
            </a:extLst>
          </p:cNvPr>
          <p:cNvCxnSpPr>
            <a:stCxn id="27" idx="3"/>
            <a:endCxn id="4" idx="1"/>
          </p:cNvCxnSpPr>
          <p:nvPr/>
        </p:nvCxnSpPr>
        <p:spPr>
          <a:xfrm flipH="1">
            <a:off x="3327400" y="2021285"/>
            <a:ext cx="203198" cy="2263"/>
          </a:xfrm>
          <a:prstGeom prst="straightConnector1">
            <a:avLst/>
          </a:prstGeom>
          <a:noFill/>
          <a:ln w="6345" cap="flat">
            <a:solidFill>
              <a:srgbClr val="000000"/>
            </a:solidFill>
            <a:prstDash val="solid"/>
            <a:miter/>
            <a:tailEnd type="arrow"/>
          </a:ln>
        </p:spPr>
      </p:cxnSp>
      <p:cxnSp>
        <p:nvCxnSpPr>
          <p:cNvPr id="33" name="Connecteur droit avec flèche 144">
            <a:extLst>
              <a:ext uri="{FF2B5EF4-FFF2-40B4-BE49-F238E27FC236}">
                <a16:creationId xmlns:a16="http://schemas.microsoft.com/office/drawing/2014/main" id="{5858F846-E144-D4C0-4E80-9B257C19862E}"/>
              </a:ext>
            </a:extLst>
          </p:cNvPr>
          <p:cNvCxnSpPr>
            <a:stCxn id="2" idx="2"/>
            <a:endCxn id="3" idx="0"/>
          </p:cNvCxnSpPr>
          <p:nvPr/>
        </p:nvCxnSpPr>
        <p:spPr>
          <a:xfrm>
            <a:off x="1839795" y="1100680"/>
            <a:ext cx="0" cy="148207"/>
          </a:xfrm>
          <a:prstGeom prst="straightConnector1">
            <a:avLst/>
          </a:prstGeom>
          <a:noFill/>
          <a:ln w="6345" cap="flat">
            <a:solidFill>
              <a:srgbClr val="000000"/>
            </a:solidFill>
            <a:prstDash val="solid"/>
            <a:miter/>
            <a:tailEnd type="arrow"/>
          </a:ln>
        </p:spPr>
      </p:cxnSp>
      <p:cxnSp>
        <p:nvCxnSpPr>
          <p:cNvPr id="34" name="Connecteur droit avec flèche 146">
            <a:extLst>
              <a:ext uri="{FF2B5EF4-FFF2-40B4-BE49-F238E27FC236}">
                <a16:creationId xmlns:a16="http://schemas.microsoft.com/office/drawing/2014/main" id="{5F866A93-1ACA-A18A-4EB5-4CAECE8251AF}"/>
              </a:ext>
            </a:extLst>
          </p:cNvPr>
          <p:cNvCxnSpPr>
            <a:stCxn id="3" idx="2"/>
            <a:endCxn id="4" idx="0"/>
          </p:cNvCxnSpPr>
          <p:nvPr/>
        </p:nvCxnSpPr>
        <p:spPr>
          <a:xfrm>
            <a:off x="1839795" y="1610349"/>
            <a:ext cx="0" cy="143488"/>
          </a:xfrm>
          <a:prstGeom prst="straightConnector1">
            <a:avLst/>
          </a:prstGeom>
          <a:noFill/>
          <a:ln w="6345" cap="flat">
            <a:solidFill>
              <a:srgbClr val="000000"/>
            </a:solidFill>
            <a:prstDash val="solid"/>
            <a:miter/>
            <a:tailEnd type="arrow"/>
          </a:ln>
        </p:spPr>
      </p:cxnSp>
      <p:cxnSp>
        <p:nvCxnSpPr>
          <p:cNvPr id="35" name="Connecteur : en angle 148">
            <a:extLst>
              <a:ext uri="{FF2B5EF4-FFF2-40B4-BE49-F238E27FC236}">
                <a16:creationId xmlns:a16="http://schemas.microsoft.com/office/drawing/2014/main" id="{2B1B3511-4D83-5565-BE48-D46B67CA3B80}"/>
              </a:ext>
            </a:extLst>
          </p:cNvPr>
          <p:cNvCxnSpPr>
            <a:stCxn id="4" idx="2"/>
            <a:endCxn id="5" idx="0"/>
          </p:cNvCxnSpPr>
          <p:nvPr/>
        </p:nvCxnSpPr>
        <p:spPr>
          <a:xfrm rot="5400000">
            <a:off x="1327859" y="1995357"/>
            <a:ext cx="214034" cy="809838"/>
          </a:xfrm>
          <a:prstGeom prst="bentConnector3">
            <a:avLst>
              <a:gd name="adj1" fmla="val 50000"/>
            </a:avLst>
          </a:prstGeom>
          <a:noFill/>
          <a:ln w="6345" cap="flat">
            <a:solidFill>
              <a:srgbClr val="000000"/>
            </a:solidFill>
            <a:prstDash val="solid"/>
            <a:miter/>
            <a:tailEnd type="arrow"/>
          </a:ln>
        </p:spPr>
      </p:cxnSp>
      <p:cxnSp>
        <p:nvCxnSpPr>
          <p:cNvPr id="36" name="Connecteur : en angle 150">
            <a:extLst>
              <a:ext uri="{FF2B5EF4-FFF2-40B4-BE49-F238E27FC236}">
                <a16:creationId xmlns:a16="http://schemas.microsoft.com/office/drawing/2014/main" id="{98B2DC31-6EDE-A84F-7B85-52BD7F7D870E}"/>
              </a:ext>
            </a:extLst>
          </p:cNvPr>
          <p:cNvCxnSpPr>
            <a:stCxn id="4" idx="2"/>
            <a:endCxn id="6" idx="0"/>
          </p:cNvCxnSpPr>
          <p:nvPr/>
        </p:nvCxnSpPr>
        <p:spPr>
          <a:xfrm rot="16200000" flipH="1">
            <a:off x="2126783" y="2006270"/>
            <a:ext cx="214044" cy="788021"/>
          </a:xfrm>
          <a:prstGeom prst="bentConnector3">
            <a:avLst>
              <a:gd name="adj1" fmla="val 50000"/>
            </a:avLst>
          </a:prstGeom>
          <a:noFill/>
          <a:ln w="6345" cap="flat">
            <a:solidFill>
              <a:srgbClr val="000000"/>
            </a:solidFill>
            <a:prstDash val="solid"/>
            <a:miter/>
            <a:tailEnd type="arrow"/>
          </a:ln>
        </p:spPr>
      </p:cxnSp>
      <p:sp>
        <p:nvSpPr>
          <p:cNvPr id="37" name="ZoneTexte 36">
            <a:extLst>
              <a:ext uri="{FF2B5EF4-FFF2-40B4-BE49-F238E27FC236}">
                <a16:creationId xmlns:a16="http://schemas.microsoft.com/office/drawing/2014/main" id="{A1B08D1D-C0DE-972A-F23F-4A3042F53C27}"/>
              </a:ext>
            </a:extLst>
          </p:cNvPr>
          <p:cNvSpPr txBox="1"/>
          <p:nvPr/>
        </p:nvSpPr>
        <p:spPr>
          <a:xfrm>
            <a:off x="647276" y="182861"/>
            <a:ext cx="5674053" cy="369335"/>
          </a:xfrm>
          <a:prstGeom prst="rect">
            <a:avLst/>
          </a:prstGeom>
          <a:noFill/>
          <a:ln w="9528" cap="flat">
            <a:solidFill>
              <a:srgbClr val="000000"/>
            </a:solidFill>
            <a:prstDash val="solid"/>
            <a:miter/>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800" b="1" i="0" u="none" strike="noStrike" kern="1200" cap="none" spc="0" baseline="0">
                <a:solidFill>
                  <a:srgbClr val="000000"/>
                </a:solidFill>
                <a:uFillTx/>
                <a:latin typeface="Calibri"/>
              </a:rPr>
              <a:t>ANNEXE : PROCÉDURE D’ALERTE ET DE DROIT DE RETRAIT</a:t>
            </a:r>
          </a:p>
        </p:txBody>
      </p:sp>
      <p:sp>
        <p:nvSpPr>
          <p:cNvPr id="38" name="Rectangle 37">
            <a:extLst>
              <a:ext uri="{FF2B5EF4-FFF2-40B4-BE49-F238E27FC236}">
                <a16:creationId xmlns:a16="http://schemas.microsoft.com/office/drawing/2014/main" id="{07D462AC-2A2E-30AC-ED68-3C7C4C068BFC}"/>
              </a:ext>
            </a:extLst>
          </p:cNvPr>
          <p:cNvSpPr/>
          <p:nvPr/>
        </p:nvSpPr>
        <p:spPr>
          <a:xfrm>
            <a:off x="3962396" y="8861411"/>
            <a:ext cx="2631131" cy="895755"/>
          </a:xfrm>
          <a:prstGeom prst="rect">
            <a:avLst/>
          </a:prstGeom>
          <a:solidFill>
            <a:srgbClr val="FFFFFF"/>
          </a:solidFill>
          <a:ln cap="flat">
            <a:noFill/>
            <a:prstDash val="solid"/>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1" i="0" u="sng" strike="noStrike" kern="1200" cap="none" spc="0" baseline="0" dirty="0">
                <a:solidFill>
                  <a:srgbClr val="000000"/>
                </a:solidFill>
                <a:uFillTx/>
                <a:latin typeface="Calibri"/>
              </a:rPr>
              <a:t>Légende</a:t>
            </a:r>
            <a:r>
              <a:rPr lang="fr-FR" sz="900" b="1" i="0" u="none" strike="noStrike" kern="1200" cap="none" spc="0" baseline="0" dirty="0">
                <a:solidFill>
                  <a:srgbClr val="000000"/>
                </a:solidFill>
                <a:uFillTx/>
                <a:latin typeface="Calibri"/>
              </a:rPr>
              <a:t> </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1" i="0" u="none" strike="noStrike" kern="1200" cap="none" spc="0" baseline="0" dirty="0">
                <a:solidFill>
                  <a:srgbClr val="000000"/>
                </a:solidFill>
                <a:uFillTx/>
                <a:latin typeface="Calibri"/>
              </a:rPr>
              <a:t>AT</a:t>
            </a:r>
            <a:r>
              <a:rPr lang="fr-FR" sz="900" b="0" i="0" u="none" strike="noStrike" kern="1200" cap="none" spc="0" baseline="0" dirty="0">
                <a:solidFill>
                  <a:srgbClr val="000000"/>
                </a:solidFill>
                <a:uFillTx/>
                <a:latin typeface="Calibri"/>
              </a:rPr>
              <a:t> : Autorité Territoriale</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1" i="0" u="none" strike="noStrike" kern="1200" cap="none" spc="0" baseline="0" dirty="0">
                <a:solidFill>
                  <a:srgbClr val="000000"/>
                </a:solidFill>
                <a:uFillTx/>
                <a:latin typeface="Calibri"/>
              </a:rPr>
              <a:t>FS</a:t>
            </a:r>
            <a:r>
              <a:rPr lang="fr-FR" sz="900" b="0" i="0" u="none" strike="noStrike" kern="1200" cap="none" spc="0" baseline="0" dirty="0">
                <a:solidFill>
                  <a:srgbClr val="000000"/>
                </a:solidFill>
                <a:uFillTx/>
                <a:latin typeface="Calibri"/>
              </a:rPr>
              <a:t> : Formation Spécialisée</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1" i="0" u="none" strike="noStrike" kern="1200" cap="none" spc="0" baseline="0" dirty="0">
                <a:solidFill>
                  <a:srgbClr val="000000"/>
                </a:solidFill>
                <a:uFillTx/>
                <a:latin typeface="Calibri"/>
              </a:rPr>
              <a:t>ACFI</a:t>
            </a:r>
            <a:r>
              <a:rPr lang="fr-FR" sz="900" b="0" i="0" u="none" strike="noStrike" kern="1200" cap="none" spc="0" baseline="0" dirty="0">
                <a:solidFill>
                  <a:srgbClr val="000000"/>
                </a:solidFill>
                <a:uFillTx/>
                <a:latin typeface="Calibri"/>
              </a:rPr>
              <a:t> : Agent Chargé de la Fonction d’Inspection </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900" b="1" i="0" u="none" strike="noStrike" kern="1200" cap="none" spc="0" baseline="0" dirty="0">
                <a:solidFill>
                  <a:srgbClr val="000000"/>
                </a:solidFill>
                <a:uFillTx/>
                <a:latin typeface="Calibri"/>
              </a:rPr>
              <a:t>DGI</a:t>
            </a:r>
            <a:r>
              <a:rPr lang="fr-FR" sz="900" b="0" i="0" u="none" strike="noStrike" kern="1200" cap="none" spc="0" baseline="0" dirty="0">
                <a:solidFill>
                  <a:srgbClr val="000000"/>
                </a:solidFill>
                <a:uFillTx/>
                <a:latin typeface="Calibri"/>
              </a:rPr>
              <a:t> : Danger Grave et Imminent</a:t>
            </a:r>
          </a:p>
        </p:txBody>
      </p:sp>
      <p:cxnSp>
        <p:nvCxnSpPr>
          <p:cNvPr id="40" name="Connecteur droit 41">
            <a:extLst>
              <a:ext uri="{FF2B5EF4-FFF2-40B4-BE49-F238E27FC236}">
                <a16:creationId xmlns:a16="http://schemas.microsoft.com/office/drawing/2014/main" id="{6EEF9552-50B4-531C-FAD9-949D8FD1CE99}"/>
              </a:ext>
            </a:extLst>
          </p:cNvPr>
          <p:cNvCxnSpPr/>
          <p:nvPr/>
        </p:nvCxnSpPr>
        <p:spPr>
          <a:xfrm>
            <a:off x="1732161" y="4668706"/>
            <a:ext cx="190680" cy="10"/>
          </a:xfrm>
          <a:prstGeom prst="straightConnector1">
            <a:avLst/>
          </a:prstGeom>
          <a:noFill/>
          <a:ln w="9525" cap="flat">
            <a:solidFill>
              <a:srgbClr val="000000"/>
            </a:solidFill>
            <a:prstDash val="solid"/>
            <a:miter/>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1033"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407645" y="1281871"/>
            <a:ext cx="6065621" cy="7664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29664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07645" y="9068841"/>
            <a:ext cx="606562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flipV="1">
            <a:off x="434288" y="1182282"/>
            <a:ext cx="6038978" cy="22263"/>
          </a:xfrm>
          <a:prstGeom prst="line">
            <a:avLst/>
          </a:prstGeom>
          <a:ln w="9525"/>
        </p:spPr>
        <p:style>
          <a:lnRef idx="1">
            <a:schemeClr val="dk1"/>
          </a:lnRef>
          <a:fillRef idx="0">
            <a:schemeClr val="dk1"/>
          </a:fillRef>
          <a:effectRef idx="0">
            <a:schemeClr val="dk1"/>
          </a:effectRef>
          <a:fontRef idx="minor">
            <a:schemeClr val="tx1"/>
          </a:fontRef>
        </p:style>
      </p:cxnSp>
      <p:sp>
        <p:nvSpPr>
          <p:cNvPr id="2" name="ZoneTexte 1">
            <a:extLst>
              <a:ext uri="{FF2B5EF4-FFF2-40B4-BE49-F238E27FC236}">
                <a16:creationId xmlns:a16="http://schemas.microsoft.com/office/drawing/2014/main" id="{FA35CA11-A9BE-3E94-4B5A-B8B4A4314BBF}"/>
              </a:ext>
            </a:extLst>
          </p:cNvPr>
          <p:cNvSpPr txBox="1"/>
          <p:nvPr/>
        </p:nvSpPr>
        <p:spPr>
          <a:xfrm>
            <a:off x="979391" y="1579338"/>
            <a:ext cx="4697260" cy="369332"/>
          </a:xfrm>
          <a:prstGeom prst="rect">
            <a:avLst/>
          </a:prstGeom>
          <a:noFill/>
        </p:spPr>
        <p:txBody>
          <a:bodyPr wrap="square" rtlCol="0">
            <a:spAutoFit/>
          </a:bodyPr>
          <a:lstStyle/>
          <a:p>
            <a:pPr algn="ctr"/>
            <a:r>
              <a:rPr lang="fr-FR" b="1" dirty="0"/>
              <a:t>Constat d’un danger grave et imminent </a:t>
            </a:r>
          </a:p>
        </p:txBody>
      </p:sp>
      <p:sp>
        <p:nvSpPr>
          <p:cNvPr id="8" name="ZoneTexte 7">
            <a:extLst>
              <a:ext uri="{FF2B5EF4-FFF2-40B4-BE49-F238E27FC236}">
                <a16:creationId xmlns:a16="http://schemas.microsoft.com/office/drawing/2014/main" id="{1CF2B23F-D3B1-975D-FD44-A1392264F49E}"/>
              </a:ext>
            </a:extLst>
          </p:cNvPr>
          <p:cNvSpPr txBox="1"/>
          <p:nvPr/>
        </p:nvSpPr>
        <p:spPr>
          <a:xfrm>
            <a:off x="539027" y="2004333"/>
            <a:ext cx="5577987" cy="276999"/>
          </a:xfrm>
          <a:prstGeom prst="rect">
            <a:avLst/>
          </a:prstGeom>
          <a:noFill/>
        </p:spPr>
        <p:txBody>
          <a:bodyPr wrap="square" rtlCol="0">
            <a:spAutoFit/>
          </a:bodyPr>
          <a:lstStyle/>
          <a:p>
            <a:pPr algn="r"/>
            <a:r>
              <a:rPr lang="fr-FR" sz="1200" dirty="0"/>
              <a:t>Fiche n°……..</a:t>
            </a:r>
          </a:p>
        </p:txBody>
      </p:sp>
      <p:grpSp>
        <p:nvGrpSpPr>
          <p:cNvPr id="19" name="Groupe 18">
            <a:extLst>
              <a:ext uri="{FF2B5EF4-FFF2-40B4-BE49-F238E27FC236}">
                <a16:creationId xmlns:a16="http://schemas.microsoft.com/office/drawing/2014/main" id="{D833F2C3-423E-761D-7542-CA402879A03D}"/>
              </a:ext>
            </a:extLst>
          </p:cNvPr>
          <p:cNvGrpSpPr/>
          <p:nvPr/>
        </p:nvGrpSpPr>
        <p:grpSpPr>
          <a:xfrm>
            <a:off x="514880" y="2253496"/>
            <a:ext cx="5822133" cy="1269569"/>
            <a:chOff x="514880" y="2253496"/>
            <a:chExt cx="5822133" cy="1269569"/>
          </a:xfrm>
        </p:grpSpPr>
        <p:sp>
          <p:nvSpPr>
            <p:cNvPr id="10" name="Rectangle 9">
              <a:extLst>
                <a:ext uri="{FF2B5EF4-FFF2-40B4-BE49-F238E27FC236}">
                  <a16:creationId xmlns:a16="http://schemas.microsoft.com/office/drawing/2014/main" id="{C2850493-1B4C-BABF-5678-296E93994767}"/>
                </a:ext>
              </a:extLst>
            </p:cNvPr>
            <p:cNvSpPr/>
            <p:nvPr/>
          </p:nvSpPr>
          <p:spPr>
            <a:xfrm>
              <a:off x="520977" y="2253496"/>
              <a:ext cx="5816036" cy="1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Identité du déclarant</a:t>
              </a:r>
            </a:p>
          </p:txBody>
        </p:sp>
        <p:sp>
          <p:nvSpPr>
            <p:cNvPr id="12" name="Rectangle 11">
              <a:extLst>
                <a:ext uri="{FF2B5EF4-FFF2-40B4-BE49-F238E27FC236}">
                  <a16:creationId xmlns:a16="http://schemas.microsoft.com/office/drawing/2014/main" id="{870C8BAE-E132-029C-6D3E-31477A973579}"/>
                </a:ext>
              </a:extLst>
            </p:cNvPr>
            <p:cNvSpPr/>
            <p:nvPr/>
          </p:nvSpPr>
          <p:spPr>
            <a:xfrm>
              <a:off x="514880" y="2401496"/>
              <a:ext cx="5816035" cy="112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ZoneTexte 20">
            <a:extLst>
              <a:ext uri="{FF2B5EF4-FFF2-40B4-BE49-F238E27FC236}">
                <a16:creationId xmlns:a16="http://schemas.microsoft.com/office/drawing/2014/main" id="{C64D96EA-78A4-5996-7044-C80E9602A717}"/>
              </a:ext>
            </a:extLst>
          </p:cNvPr>
          <p:cNvSpPr txBox="1"/>
          <p:nvPr/>
        </p:nvSpPr>
        <p:spPr>
          <a:xfrm>
            <a:off x="520977" y="2423390"/>
            <a:ext cx="2908023" cy="738664"/>
          </a:xfrm>
          <a:prstGeom prst="rect">
            <a:avLst/>
          </a:prstGeom>
          <a:noFill/>
        </p:spPr>
        <p:txBody>
          <a:bodyPr wrap="square" rtlCol="0">
            <a:spAutoFit/>
          </a:bodyPr>
          <a:lstStyle/>
          <a:p>
            <a:r>
              <a:rPr lang="fr-FR" sz="1050" dirty="0"/>
              <a:t>Le déclarant est exposé à un danger :        Oui </a:t>
            </a:r>
          </a:p>
          <a:p>
            <a:r>
              <a:rPr lang="fr-FR" sz="1050" dirty="0"/>
              <a:t>Nom : …………………………………………………………………</a:t>
            </a:r>
          </a:p>
          <a:p>
            <a:r>
              <a:rPr lang="fr-FR" sz="1050" dirty="0"/>
              <a:t>Fonction : ………………………………………………………….</a:t>
            </a:r>
          </a:p>
          <a:p>
            <a:endParaRPr lang="fr-FR" sz="1050" dirty="0"/>
          </a:p>
        </p:txBody>
      </p:sp>
      <p:sp>
        <p:nvSpPr>
          <p:cNvPr id="23" name="ZoneTexte 22">
            <a:extLst>
              <a:ext uri="{FF2B5EF4-FFF2-40B4-BE49-F238E27FC236}">
                <a16:creationId xmlns:a16="http://schemas.microsoft.com/office/drawing/2014/main" id="{7FD76DCE-D466-C1F5-E245-51FE05F5B6CB}"/>
              </a:ext>
            </a:extLst>
          </p:cNvPr>
          <p:cNvSpPr txBox="1"/>
          <p:nvPr/>
        </p:nvSpPr>
        <p:spPr>
          <a:xfrm>
            <a:off x="3328020" y="2423390"/>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4" name="ZoneTexte 23">
            <a:extLst>
              <a:ext uri="{FF2B5EF4-FFF2-40B4-BE49-F238E27FC236}">
                <a16:creationId xmlns:a16="http://schemas.microsoft.com/office/drawing/2014/main" id="{7487C19D-BA8F-C3C6-F4E4-DA1D4701B706}"/>
              </a:ext>
            </a:extLst>
          </p:cNvPr>
          <p:cNvSpPr txBox="1"/>
          <p:nvPr/>
        </p:nvSpPr>
        <p:spPr>
          <a:xfrm>
            <a:off x="527074" y="2932401"/>
            <a:ext cx="2908023" cy="738664"/>
          </a:xfrm>
          <a:prstGeom prst="rect">
            <a:avLst/>
          </a:prstGeom>
          <a:noFill/>
        </p:spPr>
        <p:txBody>
          <a:bodyPr wrap="square" rtlCol="0">
            <a:spAutoFit/>
          </a:bodyPr>
          <a:lstStyle/>
          <a:p>
            <a:r>
              <a:rPr lang="fr-FR" sz="1050" dirty="0"/>
              <a:t>Le déclarant est membre du CST/FS :         Oui </a:t>
            </a:r>
          </a:p>
          <a:p>
            <a:r>
              <a:rPr lang="fr-FR" sz="1050" dirty="0"/>
              <a:t>Nom : …………………………………………………………………</a:t>
            </a:r>
          </a:p>
          <a:p>
            <a:r>
              <a:rPr lang="fr-FR" sz="1050" dirty="0"/>
              <a:t>Fonction : ………………………………………………………….</a:t>
            </a:r>
          </a:p>
          <a:p>
            <a:endParaRPr lang="fr-FR" sz="1050" dirty="0"/>
          </a:p>
        </p:txBody>
      </p:sp>
      <p:sp>
        <p:nvSpPr>
          <p:cNvPr id="26" name="ZoneTexte 25">
            <a:extLst>
              <a:ext uri="{FF2B5EF4-FFF2-40B4-BE49-F238E27FC236}">
                <a16:creationId xmlns:a16="http://schemas.microsoft.com/office/drawing/2014/main" id="{3C2C1109-8F31-83A5-F0F4-118CE5E5B2A4}"/>
              </a:ext>
            </a:extLst>
          </p:cNvPr>
          <p:cNvSpPr txBox="1"/>
          <p:nvPr/>
        </p:nvSpPr>
        <p:spPr>
          <a:xfrm>
            <a:off x="3328019" y="2932401"/>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7" name="Rectangle 26">
            <a:extLst>
              <a:ext uri="{FF2B5EF4-FFF2-40B4-BE49-F238E27FC236}">
                <a16:creationId xmlns:a16="http://schemas.microsoft.com/office/drawing/2014/main" id="{C0B23FEC-C619-12BD-5322-D0A420F6C096}"/>
              </a:ext>
            </a:extLst>
          </p:cNvPr>
          <p:cNvSpPr/>
          <p:nvPr/>
        </p:nvSpPr>
        <p:spPr>
          <a:xfrm>
            <a:off x="3224246" y="248670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8" name="Rectangle 27">
            <a:extLst>
              <a:ext uri="{FF2B5EF4-FFF2-40B4-BE49-F238E27FC236}">
                <a16:creationId xmlns:a16="http://schemas.microsoft.com/office/drawing/2014/main" id="{252A3262-F627-8330-0D20-8CD35F2C6CD5}"/>
              </a:ext>
            </a:extLst>
          </p:cNvPr>
          <p:cNvSpPr/>
          <p:nvPr/>
        </p:nvSpPr>
        <p:spPr>
          <a:xfrm>
            <a:off x="4000533" y="2481944"/>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0" name="Rectangle 29">
            <a:extLst>
              <a:ext uri="{FF2B5EF4-FFF2-40B4-BE49-F238E27FC236}">
                <a16:creationId xmlns:a16="http://schemas.microsoft.com/office/drawing/2014/main" id="{563BFBBD-7FDD-1C8B-C329-BEE686F02BDF}"/>
              </a:ext>
            </a:extLst>
          </p:cNvPr>
          <p:cNvSpPr/>
          <p:nvPr/>
        </p:nvSpPr>
        <p:spPr>
          <a:xfrm>
            <a:off x="3229295" y="2982889"/>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1" name="Rectangle 30">
            <a:extLst>
              <a:ext uri="{FF2B5EF4-FFF2-40B4-BE49-F238E27FC236}">
                <a16:creationId xmlns:a16="http://schemas.microsoft.com/office/drawing/2014/main" id="{AE653344-8A29-6C9C-25C3-7A6B73DDBDCE}"/>
              </a:ext>
            </a:extLst>
          </p:cNvPr>
          <p:cNvSpPr/>
          <p:nvPr/>
        </p:nvSpPr>
        <p:spPr>
          <a:xfrm>
            <a:off x="4000533" y="298445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3" name="Rectangle 32">
            <a:extLst>
              <a:ext uri="{FF2B5EF4-FFF2-40B4-BE49-F238E27FC236}">
                <a16:creationId xmlns:a16="http://schemas.microsoft.com/office/drawing/2014/main" id="{4AE4124D-0E48-E510-877E-975AAFBC3785}"/>
              </a:ext>
            </a:extLst>
          </p:cNvPr>
          <p:cNvSpPr/>
          <p:nvPr/>
        </p:nvSpPr>
        <p:spPr>
          <a:xfrm>
            <a:off x="536233" y="3654793"/>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Poste, service concerné et retrait de la situation de travail  </a:t>
            </a:r>
          </a:p>
        </p:txBody>
      </p:sp>
      <p:sp>
        <p:nvSpPr>
          <p:cNvPr id="34" name="Rectangle 33">
            <a:extLst>
              <a:ext uri="{FF2B5EF4-FFF2-40B4-BE49-F238E27FC236}">
                <a16:creationId xmlns:a16="http://schemas.microsoft.com/office/drawing/2014/main" id="{7E273E34-4E17-4EC0-6360-264B9497C392}"/>
              </a:ext>
            </a:extLst>
          </p:cNvPr>
          <p:cNvSpPr/>
          <p:nvPr/>
        </p:nvSpPr>
        <p:spPr>
          <a:xfrm>
            <a:off x="536233" y="3810745"/>
            <a:ext cx="5816035" cy="1064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a:extLst>
              <a:ext uri="{FF2B5EF4-FFF2-40B4-BE49-F238E27FC236}">
                <a16:creationId xmlns:a16="http://schemas.microsoft.com/office/drawing/2014/main" id="{E766FD58-0991-D3D7-4ADC-E34114F1813C}"/>
              </a:ext>
            </a:extLst>
          </p:cNvPr>
          <p:cNvSpPr txBox="1"/>
          <p:nvPr/>
        </p:nvSpPr>
        <p:spPr>
          <a:xfrm>
            <a:off x="508776" y="3810744"/>
            <a:ext cx="2908023" cy="738664"/>
          </a:xfrm>
          <a:prstGeom prst="rect">
            <a:avLst/>
          </a:prstGeom>
          <a:noFill/>
        </p:spPr>
        <p:txBody>
          <a:bodyPr wrap="square" rtlCol="0">
            <a:spAutoFit/>
          </a:bodyPr>
          <a:lstStyle/>
          <a:p>
            <a:r>
              <a:rPr lang="fr-FR" sz="1050" dirty="0"/>
              <a:t>Poste de travail concerné : ………………………………………………………………………………………………………………………………………………………………………………………………………………………………………</a:t>
            </a:r>
          </a:p>
        </p:txBody>
      </p:sp>
      <p:sp>
        <p:nvSpPr>
          <p:cNvPr id="36" name="ZoneTexte 35">
            <a:extLst>
              <a:ext uri="{FF2B5EF4-FFF2-40B4-BE49-F238E27FC236}">
                <a16:creationId xmlns:a16="http://schemas.microsoft.com/office/drawing/2014/main" id="{89649DE3-0873-95C1-B55E-14BA8C76851C}"/>
              </a:ext>
            </a:extLst>
          </p:cNvPr>
          <p:cNvSpPr txBox="1"/>
          <p:nvPr/>
        </p:nvSpPr>
        <p:spPr>
          <a:xfrm>
            <a:off x="3328019" y="3805243"/>
            <a:ext cx="3021205" cy="738664"/>
          </a:xfrm>
          <a:prstGeom prst="rect">
            <a:avLst/>
          </a:prstGeom>
          <a:noFill/>
        </p:spPr>
        <p:txBody>
          <a:bodyPr wrap="square" rtlCol="0">
            <a:spAutoFit/>
          </a:bodyPr>
          <a:lstStyle/>
          <a:p>
            <a:r>
              <a:rPr lang="fr-FR" sz="1050" dirty="0"/>
              <a:t>Service concerné :</a:t>
            </a:r>
          </a:p>
          <a:p>
            <a:r>
              <a:rPr lang="fr-FR" sz="1050" dirty="0"/>
              <a:t>………………………………………………………………………………………………………………………………………………………………………………………………………………………………………………</a:t>
            </a:r>
          </a:p>
        </p:txBody>
      </p:sp>
      <p:sp>
        <p:nvSpPr>
          <p:cNvPr id="37" name="ZoneTexte 36">
            <a:extLst>
              <a:ext uri="{FF2B5EF4-FFF2-40B4-BE49-F238E27FC236}">
                <a16:creationId xmlns:a16="http://schemas.microsoft.com/office/drawing/2014/main" id="{E2C3A1F6-DAC6-9456-1F94-EE2C6BD8B3A3}"/>
              </a:ext>
            </a:extLst>
          </p:cNvPr>
          <p:cNvSpPr txBox="1"/>
          <p:nvPr/>
        </p:nvSpPr>
        <p:spPr>
          <a:xfrm>
            <a:off x="520976" y="4459434"/>
            <a:ext cx="5715066" cy="415498"/>
          </a:xfrm>
          <a:prstGeom prst="rect">
            <a:avLst/>
          </a:prstGeom>
          <a:noFill/>
        </p:spPr>
        <p:txBody>
          <a:bodyPr wrap="square" rtlCol="0">
            <a:spAutoFit/>
          </a:bodyPr>
          <a:lstStyle/>
          <a:p>
            <a:r>
              <a:rPr lang="fr-FR" sz="1050" dirty="0"/>
              <a:t>Retrait de la situation de travail :                       Oui                              Non       </a:t>
            </a:r>
          </a:p>
          <a:p>
            <a:r>
              <a:rPr lang="fr-FR" sz="1050" dirty="0"/>
              <a:t>Dates et heures du retrait:  ……………………………………………………………………………</a:t>
            </a:r>
          </a:p>
        </p:txBody>
      </p:sp>
      <p:sp>
        <p:nvSpPr>
          <p:cNvPr id="38" name="Rectangle 37">
            <a:extLst>
              <a:ext uri="{FF2B5EF4-FFF2-40B4-BE49-F238E27FC236}">
                <a16:creationId xmlns:a16="http://schemas.microsoft.com/office/drawing/2014/main" id="{D831E902-A816-6A1B-5425-00DE0897C5CD}"/>
              </a:ext>
            </a:extLst>
          </p:cNvPr>
          <p:cNvSpPr/>
          <p:nvPr/>
        </p:nvSpPr>
        <p:spPr>
          <a:xfrm>
            <a:off x="2675317" y="4511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9" name="Rectangle 38">
            <a:extLst>
              <a:ext uri="{FF2B5EF4-FFF2-40B4-BE49-F238E27FC236}">
                <a16:creationId xmlns:a16="http://schemas.microsoft.com/office/drawing/2014/main" id="{DFA2CE34-B381-784D-78C1-797E4CF52428}"/>
              </a:ext>
            </a:extLst>
          </p:cNvPr>
          <p:cNvSpPr/>
          <p:nvPr/>
        </p:nvSpPr>
        <p:spPr>
          <a:xfrm>
            <a:off x="3688383" y="45302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50" name="Rectangle 49">
            <a:extLst>
              <a:ext uri="{FF2B5EF4-FFF2-40B4-BE49-F238E27FC236}">
                <a16:creationId xmlns:a16="http://schemas.microsoft.com/office/drawing/2014/main" id="{A3029507-B25E-D3A1-9BDF-F6821584FEB8}"/>
              </a:ext>
            </a:extLst>
          </p:cNvPr>
          <p:cNvSpPr/>
          <p:nvPr/>
        </p:nvSpPr>
        <p:spPr>
          <a:xfrm>
            <a:off x="536233" y="5019102"/>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Description du danger </a:t>
            </a:r>
          </a:p>
        </p:txBody>
      </p:sp>
      <p:sp>
        <p:nvSpPr>
          <p:cNvPr id="51" name="Rectangle 50">
            <a:extLst>
              <a:ext uri="{FF2B5EF4-FFF2-40B4-BE49-F238E27FC236}">
                <a16:creationId xmlns:a16="http://schemas.microsoft.com/office/drawing/2014/main" id="{844DAE7C-4A4A-DB85-45BA-8BA819D9C641}"/>
              </a:ext>
            </a:extLst>
          </p:cNvPr>
          <p:cNvSpPr/>
          <p:nvPr/>
        </p:nvSpPr>
        <p:spPr>
          <a:xfrm>
            <a:off x="536233" y="5198097"/>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504AC731-032D-DFB7-F70A-FA02234FEC17}"/>
              </a:ext>
            </a:extLst>
          </p:cNvPr>
          <p:cNvSpPr txBox="1"/>
          <p:nvPr/>
        </p:nvSpPr>
        <p:spPr>
          <a:xfrm>
            <a:off x="523823" y="5197754"/>
            <a:ext cx="2908023" cy="1546577"/>
          </a:xfrm>
          <a:prstGeom prst="rect">
            <a:avLst/>
          </a:prstGeom>
          <a:noFill/>
        </p:spPr>
        <p:txBody>
          <a:bodyPr wrap="square" rtlCol="0">
            <a:spAutoFit/>
          </a:bodyPr>
          <a:lstStyle/>
          <a:p>
            <a:r>
              <a:rPr lang="fr-FR" sz="1050" dirty="0"/>
              <a:t>Nature du danger : …………………………………………………………………………………………………………………………………………………………………………………………………………………………………………………………………………………………………………………………………………………………………………………………………………………………………………………………………………………………………………………………………………………………………………………………………………………………………………</a:t>
            </a:r>
          </a:p>
        </p:txBody>
      </p:sp>
      <p:sp>
        <p:nvSpPr>
          <p:cNvPr id="53" name="ZoneTexte 52">
            <a:extLst>
              <a:ext uri="{FF2B5EF4-FFF2-40B4-BE49-F238E27FC236}">
                <a16:creationId xmlns:a16="http://schemas.microsoft.com/office/drawing/2014/main" id="{2658CC4D-A2BF-8A3A-8C5B-8E3491EBD8E5}"/>
              </a:ext>
            </a:extLst>
          </p:cNvPr>
          <p:cNvSpPr txBox="1"/>
          <p:nvPr/>
        </p:nvSpPr>
        <p:spPr>
          <a:xfrm>
            <a:off x="3413744" y="5220934"/>
            <a:ext cx="2908023" cy="1546577"/>
          </a:xfrm>
          <a:prstGeom prst="rect">
            <a:avLst/>
          </a:prstGeom>
          <a:noFill/>
        </p:spPr>
        <p:txBody>
          <a:bodyPr wrap="square" rtlCol="0">
            <a:spAutoFit/>
          </a:bodyPr>
          <a:lstStyle/>
          <a:p>
            <a:r>
              <a:rPr lang="fr-FR" sz="1050" dirty="0"/>
              <a:t>Cause du danger: …………………………………………………………………………………………………………………………………………………………………………………………………………………………………………………………………………………………………………………………………………………………………………………………………………………………………………………………………………………………………………………………………………………………………………………………………………………………………………</a:t>
            </a:r>
          </a:p>
        </p:txBody>
      </p:sp>
      <p:sp>
        <p:nvSpPr>
          <p:cNvPr id="54" name="Rectangle 53">
            <a:extLst>
              <a:ext uri="{FF2B5EF4-FFF2-40B4-BE49-F238E27FC236}">
                <a16:creationId xmlns:a16="http://schemas.microsoft.com/office/drawing/2014/main" id="{910D02EA-8C54-D9B7-B358-A55624A69A8F}"/>
              </a:ext>
            </a:extLst>
          </p:cNvPr>
          <p:cNvSpPr/>
          <p:nvPr/>
        </p:nvSpPr>
        <p:spPr>
          <a:xfrm>
            <a:off x="536233" y="6960769"/>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36233" y="7148940"/>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8730929F-543E-2F30-0DD2-773A490B9CB8}"/>
              </a:ext>
            </a:extLst>
          </p:cNvPr>
          <p:cNvSpPr txBox="1"/>
          <p:nvPr/>
        </p:nvSpPr>
        <p:spPr>
          <a:xfrm>
            <a:off x="484774" y="7157912"/>
            <a:ext cx="2908023" cy="900246"/>
          </a:xfrm>
          <a:prstGeom prst="rect">
            <a:avLst/>
          </a:prstGeom>
          <a:noFill/>
        </p:spPr>
        <p:txBody>
          <a:bodyPr wrap="square" rtlCol="0">
            <a:spAutoFit/>
          </a:bodyPr>
          <a:lstStyle/>
          <a:p>
            <a:r>
              <a:rPr lang="fr-FR" sz="1050" dirty="0"/>
              <a:t>Responsable hiérarchique alerté :        Oui  </a:t>
            </a:r>
          </a:p>
          <a:p>
            <a:r>
              <a:rPr lang="fr-FR" sz="1050" dirty="0"/>
              <a:t>Nom : …………………………………………………………………</a:t>
            </a:r>
          </a:p>
          <a:p>
            <a:r>
              <a:rPr lang="fr-FR" sz="1050" dirty="0"/>
              <a:t>Fonction : …………………………………………………………..</a:t>
            </a:r>
          </a:p>
          <a:p>
            <a:r>
              <a:rPr lang="fr-FR" sz="1050" dirty="0"/>
              <a:t>Date : …………………………………………………………………</a:t>
            </a:r>
          </a:p>
          <a:p>
            <a:endParaRPr lang="fr-FR" sz="1050" dirty="0"/>
          </a:p>
        </p:txBody>
      </p:sp>
      <p:sp>
        <p:nvSpPr>
          <p:cNvPr id="4" name="ZoneTexte 3">
            <a:extLst>
              <a:ext uri="{FF2B5EF4-FFF2-40B4-BE49-F238E27FC236}">
                <a16:creationId xmlns:a16="http://schemas.microsoft.com/office/drawing/2014/main" id="{16F5C687-3307-C25F-BDAA-6DAC45B4B498}"/>
              </a:ext>
            </a:extLst>
          </p:cNvPr>
          <p:cNvSpPr txBox="1"/>
          <p:nvPr/>
        </p:nvSpPr>
        <p:spPr>
          <a:xfrm>
            <a:off x="3440456" y="716568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5" name="ZoneTexte 4">
            <a:extLst>
              <a:ext uri="{FF2B5EF4-FFF2-40B4-BE49-F238E27FC236}">
                <a16:creationId xmlns:a16="http://schemas.microsoft.com/office/drawing/2014/main" id="{F557A29B-CF18-6CA4-9F11-AC09546D5020}"/>
              </a:ext>
            </a:extLst>
          </p:cNvPr>
          <p:cNvSpPr txBox="1"/>
          <p:nvPr/>
        </p:nvSpPr>
        <p:spPr>
          <a:xfrm>
            <a:off x="533181" y="7962731"/>
            <a:ext cx="2908023" cy="900246"/>
          </a:xfrm>
          <a:prstGeom prst="rect">
            <a:avLst/>
          </a:prstGeom>
          <a:noFill/>
        </p:spPr>
        <p:txBody>
          <a:bodyPr wrap="square" rtlCol="0">
            <a:spAutoFit/>
          </a:bodyPr>
          <a:lstStyle/>
          <a:p>
            <a:r>
              <a:rPr lang="fr-FR" sz="1050" dirty="0"/>
              <a:t>Autorité territoriale alertée :                Oui</a:t>
            </a:r>
          </a:p>
          <a:p>
            <a:r>
              <a:rPr lang="fr-FR" sz="1050" dirty="0"/>
              <a:t>Nom : …………………………………………………………………</a:t>
            </a:r>
          </a:p>
          <a:p>
            <a:r>
              <a:rPr lang="fr-FR" sz="1050" dirty="0"/>
              <a:t>Fonction : …………………………………………………………..</a:t>
            </a:r>
          </a:p>
          <a:p>
            <a:r>
              <a:rPr lang="fr-FR" sz="1050" dirty="0"/>
              <a:t>Date : …………………………………………………………………</a:t>
            </a:r>
          </a:p>
          <a:p>
            <a:endParaRPr lang="fr-FR" sz="1050" dirty="0"/>
          </a:p>
        </p:txBody>
      </p:sp>
      <p:sp>
        <p:nvSpPr>
          <p:cNvPr id="7" name="ZoneTexte 6">
            <a:extLst>
              <a:ext uri="{FF2B5EF4-FFF2-40B4-BE49-F238E27FC236}">
                <a16:creationId xmlns:a16="http://schemas.microsoft.com/office/drawing/2014/main" id="{21F4F58F-CCD1-FD70-B6F5-5FFCAA616342}"/>
              </a:ext>
            </a:extLst>
          </p:cNvPr>
          <p:cNvSpPr txBox="1"/>
          <p:nvPr/>
        </p:nvSpPr>
        <p:spPr>
          <a:xfrm>
            <a:off x="3436643" y="801081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9" name="Rectangle 8">
            <a:extLst>
              <a:ext uri="{FF2B5EF4-FFF2-40B4-BE49-F238E27FC236}">
                <a16:creationId xmlns:a16="http://schemas.microsoft.com/office/drawing/2014/main" id="{6FA3E157-1C54-0319-78A3-BFB2D272E4EA}"/>
              </a:ext>
            </a:extLst>
          </p:cNvPr>
          <p:cNvSpPr/>
          <p:nvPr/>
        </p:nvSpPr>
        <p:spPr>
          <a:xfrm>
            <a:off x="2942017"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85E07C0E-DEE9-1DC6-ADE5-EAA077CAE5F4}"/>
              </a:ext>
            </a:extLst>
          </p:cNvPr>
          <p:cNvSpPr/>
          <p:nvPr/>
        </p:nvSpPr>
        <p:spPr>
          <a:xfrm>
            <a:off x="3943859"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E88CB9DA-388E-D361-95F2-C34A7284D613}"/>
              </a:ext>
            </a:extLst>
          </p:cNvPr>
          <p:cNvSpPr/>
          <p:nvPr/>
        </p:nvSpPr>
        <p:spPr>
          <a:xfrm>
            <a:off x="4689209"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0" name="Rectangle 19">
            <a:extLst>
              <a:ext uri="{FF2B5EF4-FFF2-40B4-BE49-F238E27FC236}">
                <a16:creationId xmlns:a16="http://schemas.microsoft.com/office/drawing/2014/main" id="{5C709EA9-E27B-C489-7BC8-FBE75F1628AA}"/>
              </a:ext>
            </a:extLst>
          </p:cNvPr>
          <p:cNvSpPr/>
          <p:nvPr/>
        </p:nvSpPr>
        <p:spPr>
          <a:xfrm>
            <a:off x="5685233"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2" name="Rectangle 21">
            <a:extLst>
              <a:ext uri="{FF2B5EF4-FFF2-40B4-BE49-F238E27FC236}">
                <a16:creationId xmlns:a16="http://schemas.microsoft.com/office/drawing/2014/main" id="{9CD5744C-292D-0952-A909-31A3D0894F2C}"/>
              </a:ext>
            </a:extLst>
          </p:cNvPr>
          <p:cNvSpPr/>
          <p:nvPr/>
        </p:nvSpPr>
        <p:spPr>
          <a:xfrm>
            <a:off x="2937734" y="8018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5" name="Rectangle 24">
            <a:extLst>
              <a:ext uri="{FF2B5EF4-FFF2-40B4-BE49-F238E27FC236}">
                <a16:creationId xmlns:a16="http://schemas.microsoft.com/office/drawing/2014/main" id="{02DE7892-9565-8195-BF45-A301F77D5025}"/>
              </a:ext>
            </a:extLst>
          </p:cNvPr>
          <p:cNvSpPr/>
          <p:nvPr/>
        </p:nvSpPr>
        <p:spPr>
          <a:xfrm>
            <a:off x="3943859" y="807012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2" name="Rectangle 31">
            <a:extLst>
              <a:ext uri="{FF2B5EF4-FFF2-40B4-BE49-F238E27FC236}">
                <a16:creationId xmlns:a16="http://schemas.microsoft.com/office/drawing/2014/main" id="{37246439-35B3-C851-0912-F31986337FBD}"/>
              </a:ext>
            </a:extLst>
          </p:cNvPr>
          <p:cNvSpPr/>
          <p:nvPr/>
        </p:nvSpPr>
        <p:spPr>
          <a:xfrm>
            <a:off x="4689209"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40" name="Rectangle 39">
            <a:extLst>
              <a:ext uri="{FF2B5EF4-FFF2-40B4-BE49-F238E27FC236}">
                <a16:creationId xmlns:a16="http://schemas.microsoft.com/office/drawing/2014/main" id="{575EE9D6-156B-3D62-3355-93A8B0E0016F}"/>
              </a:ext>
            </a:extLst>
          </p:cNvPr>
          <p:cNvSpPr/>
          <p:nvPr/>
        </p:nvSpPr>
        <p:spPr>
          <a:xfrm>
            <a:off x="5685233"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397163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6"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349522" y="1288794"/>
            <a:ext cx="6158943" cy="76432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327981"/>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349522" y="9037613"/>
            <a:ext cx="615894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349522" y="1196456"/>
            <a:ext cx="6158943" cy="0"/>
          </a:xfrm>
          <a:prstGeom prst="line">
            <a:avLst/>
          </a:prstGeom>
          <a:ln w="952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C2850493-1B4C-BABF-5678-296E93994767}"/>
              </a:ext>
            </a:extLst>
          </p:cNvPr>
          <p:cNvSpPr/>
          <p:nvPr/>
        </p:nvSpPr>
        <p:spPr>
          <a:xfrm>
            <a:off x="520982" y="1445069"/>
            <a:ext cx="5816036" cy="1680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Suites données</a:t>
            </a:r>
          </a:p>
        </p:txBody>
      </p:sp>
      <p:sp>
        <p:nvSpPr>
          <p:cNvPr id="12" name="Rectangle 11">
            <a:extLst>
              <a:ext uri="{FF2B5EF4-FFF2-40B4-BE49-F238E27FC236}">
                <a16:creationId xmlns:a16="http://schemas.microsoft.com/office/drawing/2014/main" id="{870C8BAE-E132-029C-6D3E-31477A973579}"/>
              </a:ext>
            </a:extLst>
          </p:cNvPr>
          <p:cNvSpPr/>
          <p:nvPr/>
        </p:nvSpPr>
        <p:spPr>
          <a:xfrm>
            <a:off x="514885" y="1613097"/>
            <a:ext cx="5816035" cy="421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a:extLst>
              <a:ext uri="{FF2B5EF4-FFF2-40B4-BE49-F238E27FC236}">
                <a16:creationId xmlns:a16="http://schemas.microsoft.com/office/drawing/2014/main" id="{910D02EA-8C54-D9B7-B358-A55624A69A8F}"/>
              </a:ext>
            </a:extLst>
          </p:cNvPr>
          <p:cNvSpPr/>
          <p:nvPr/>
        </p:nvSpPr>
        <p:spPr>
          <a:xfrm>
            <a:off x="508775" y="6050081"/>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08776" y="6234789"/>
            <a:ext cx="5816035" cy="25338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23C8708E-80B1-33F8-9853-5484B1A23A30}"/>
              </a:ext>
            </a:extLst>
          </p:cNvPr>
          <p:cNvSpPr txBox="1"/>
          <p:nvPr/>
        </p:nvSpPr>
        <p:spPr>
          <a:xfrm>
            <a:off x="472522" y="1664535"/>
            <a:ext cx="5816035" cy="4293483"/>
          </a:xfrm>
          <a:prstGeom prst="rect">
            <a:avLst/>
          </a:prstGeom>
          <a:noFill/>
        </p:spPr>
        <p:txBody>
          <a:bodyPr wrap="square" rtlCol="0">
            <a:spAutoFit/>
          </a:bodyPr>
          <a:lstStyle/>
          <a:p>
            <a:r>
              <a:rPr lang="fr-FR" sz="1050" dirty="0"/>
              <a:t>Mesure(s) immédiate(s) prise(s) pour faire cesser le danger : …………………………………………………………………………………………………………………………………………………………………………………………………………………………………………………………………………………………………………………………………………………………………………………………………………………………………………………………………………………………………………………………………………………………………………………………………………………………………………………………………………</a:t>
            </a:r>
          </a:p>
          <a:p>
            <a:endParaRPr lang="fr-FR" sz="1050" dirty="0"/>
          </a:p>
          <a:p>
            <a:r>
              <a:rPr lang="fr-FR" sz="1050" dirty="0"/>
              <a:t>Information du CST / de la FS : </a:t>
            </a:r>
          </a:p>
          <a:p>
            <a:r>
              <a:rPr lang="fr-FR" sz="1050" dirty="0"/>
              <a:t>Date : ……………………………………………………………………………………………………………………………………………………………......</a:t>
            </a:r>
          </a:p>
          <a:p>
            <a:endParaRPr lang="fr-FR" sz="1050" dirty="0"/>
          </a:p>
          <a:p>
            <a:r>
              <a:rPr lang="fr-FR" sz="1050" dirty="0"/>
              <a:t>Action (s) à mettre en œuvre : </a:t>
            </a:r>
          </a:p>
          <a:p>
            <a:r>
              <a:rPr lang="fr-FR" sz="1050" dirty="0"/>
              <a:t>………………………………………………………………………………………………………………………………………………………………………………………………………………………………………………………………………………………………………………………………………………………………………………………………………………………………………………………………………………………………………………………………………………………………………………………………………………………………………………………………………...</a:t>
            </a:r>
          </a:p>
          <a:p>
            <a:endParaRPr lang="fr-FR" sz="1050" dirty="0"/>
          </a:p>
          <a:p>
            <a:r>
              <a:rPr lang="fr-FR" sz="1050" dirty="0"/>
              <a:t>Personne en charge de la mise en œuvre : </a:t>
            </a:r>
          </a:p>
          <a:p>
            <a:r>
              <a:rPr lang="fr-FR" sz="1050" dirty="0"/>
              <a:t>Nom : …………………………………………………………………       Prénom : ……………………………………………………………..</a:t>
            </a:r>
          </a:p>
          <a:p>
            <a:r>
              <a:rPr lang="fr-FR" sz="1050" dirty="0"/>
              <a:t>Fonction : ………………………………………………………….</a:t>
            </a:r>
          </a:p>
          <a:p>
            <a:endParaRPr lang="fr-FR" sz="1050" dirty="0"/>
          </a:p>
          <a:p>
            <a:r>
              <a:rPr lang="fr-FR" sz="1050" dirty="0"/>
              <a:t>Personne en charge du suivi : </a:t>
            </a:r>
          </a:p>
          <a:p>
            <a:r>
              <a:rPr lang="fr-FR" sz="1050" dirty="0"/>
              <a:t>Nom : …………………………………………………………………       Prénom : ……………………………………………………………..</a:t>
            </a:r>
          </a:p>
          <a:p>
            <a:r>
              <a:rPr lang="fr-FR" sz="1050" dirty="0"/>
              <a:t>Fonction : ………………………………………………………….</a:t>
            </a:r>
          </a:p>
          <a:p>
            <a:endParaRPr lang="fr-FR" sz="1050" dirty="0"/>
          </a:p>
          <a:p>
            <a:r>
              <a:rPr lang="fr-FR" sz="1050" dirty="0"/>
              <a:t>Date de mise en œuvre : …………………………………………………………………………………………………………………………</a:t>
            </a:r>
          </a:p>
        </p:txBody>
      </p:sp>
      <p:sp>
        <p:nvSpPr>
          <p:cNvPr id="4" name="ZoneTexte 3">
            <a:extLst>
              <a:ext uri="{FF2B5EF4-FFF2-40B4-BE49-F238E27FC236}">
                <a16:creationId xmlns:a16="http://schemas.microsoft.com/office/drawing/2014/main" id="{2096BE68-CB3D-5485-F066-3815665AB2F8}"/>
              </a:ext>
            </a:extLst>
          </p:cNvPr>
          <p:cNvSpPr txBox="1"/>
          <p:nvPr/>
        </p:nvSpPr>
        <p:spPr>
          <a:xfrm>
            <a:off x="472572" y="6263797"/>
            <a:ext cx="5840449" cy="2516073"/>
          </a:xfrm>
          <a:prstGeom prst="rect">
            <a:avLst/>
          </a:prstGeom>
          <a:noFill/>
        </p:spPr>
        <p:txBody>
          <a:bodyPr wrap="square" rtlCol="0">
            <a:spAutoFit/>
          </a:bodyPr>
          <a:lstStyle/>
          <a:p>
            <a:r>
              <a:rPr lang="fr-FR" sz="1050" dirty="0"/>
              <a:t>Désaccord sur la réalité du danger                                  Désaccord sur la façon de faire cesser le danger    </a:t>
            </a:r>
          </a:p>
          <a:p>
            <a:endParaRPr lang="fr-FR" sz="1050" dirty="0"/>
          </a:p>
          <a:p>
            <a:r>
              <a:rPr lang="fr-FR" sz="1050" dirty="0"/>
              <a:t>Description  : ……………………………………………………………………………………………………………………………………………………………………………………………………………………………………………………………………………………………………………………………………………………………………………………………………………………………………………………………………………………………………..</a:t>
            </a:r>
          </a:p>
          <a:p>
            <a:endParaRPr lang="fr-FR" sz="1050" dirty="0"/>
          </a:p>
          <a:p>
            <a:r>
              <a:rPr lang="fr-FR" sz="1050" dirty="0"/>
              <a:t>Si désaccord persistant après la réunion de l’instance (CST/FS) dans les 24 heures :</a:t>
            </a:r>
          </a:p>
          <a:p>
            <a:endParaRPr lang="fr-FR" sz="1050" dirty="0"/>
          </a:p>
          <a:p>
            <a:r>
              <a:rPr lang="fr-FR" sz="1050" dirty="0"/>
              <a:t>Agent chargé de la fonction d’inspection sollicité :                  	Oui                   Non</a:t>
            </a:r>
          </a:p>
          <a:p>
            <a:r>
              <a:rPr lang="fr-FR" sz="1050" dirty="0"/>
              <a:t>Inspecteur du travail sollicité :                                                      	Oui                   Non</a:t>
            </a:r>
          </a:p>
          <a:p>
            <a:r>
              <a:rPr lang="fr-FR" sz="1050" dirty="0"/>
              <a:t>Autres experts sollicités :			Oui                   Non </a:t>
            </a:r>
          </a:p>
          <a:p>
            <a:r>
              <a:rPr lang="fr-FR" sz="1050" dirty="0"/>
              <a:t>Précisez lesquels : ……………………………………………………………………………………………………………………………………………………………………………………………………………………………………………………………………………………………………………………………………</a:t>
            </a:r>
          </a:p>
        </p:txBody>
      </p:sp>
      <p:sp>
        <p:nvSpPr>
          <p:cNvPr id="5" name="Rectangle 4">
            <a:extLst>
              <a:ext uri="{FF2B5EF4-FFF2-40B4-BE49-F238E27FC236}">
                <a16:creationId xmlns:a16="http://schemas.microsoft.com/office/drawing/2014/main" id="{E01031AB-718E-B7ED-E54D-23CA4E8BCDB7}"/>
              </a:ext>
            </a:extLst>
          </p:cNvPr>
          <p:cNvSpPr/>
          <p:nvPr/>
        </p:nvSpPr>
        <p:spPr>
          <a:xfrm>
            <a:off x="4020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7" name="Rectangle 6">
            <a:extLst>
              <a:ext uri="{FF2B5EF4-FFF2-40B4-BE49-F238E27FC236}">
                <a16:creationId xmlns:a16="http://schemas.microsoft.com/office/drawing/2014/main" id="{CAEAE83D-4D74-8192-B27A-1DEF7598BB16}"/>
              </a:ext>
            </a:extLst>
          </p:cNvPr>
          <p:cNvSpPr/>
          <p:nvPr/>
        </p:nvSpPr>
        <p:spPr>
          <a:xfrm>
            <a:off x="4020059" y="791403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Rectangle 7">
            <a:extLst>
              <a:ext uri="{FF2B5EF4-FFF2-40B4-BE49-F238E27FC236}">
                <a16:creationId xmlns:a16="http://schemas.microsoft.com/office/drawing/2014/main" id="{2B36F8DC-054C-43FC-B673-6AE3BC189CBE}"/>
              </a:ext>
            </a:extLst>
          </p:cNvPr>
          <p:cNvSpPr/>
          <p:nvPr/>
        </p:nvSpPr>
        <p:spPr>
          <a:xfrm>
            <a:off x="4020059" y="80777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9" name="Rectangle 8">
            <a:extLst>
              <a:ext uri="{FF2B5EF4-FFF2-40B4-BE49-F238E27FC236}">
                <a16:creationId xmlns:a16="http://schemas.microsoft.com/office/drawing/2014/main" id="{32A3DE2B-D705-071E-148B-478FF93B2B0A}"/>
              </a:ext>
            </a:extLst>
          </p:cNvPr>
          <p:cNvSpPr/>
          <p:nvPr/>
        </p:nvSpPr>
        <p:spPr>
          <a:xfrm>
            <a:off x="4782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28B3D262-4A90-59A4-4F7D-759648D644AD}"/>
              </a:ext>
            </a:extLst>
          </p:cNvPr>
          <p:cNvSpPr/>
          <p:nvPr/>
        </p:nvSpPr>
        <p:spPr>
          <a:xfrm>
            <a:off x="4782059" y="792534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1A17F116-4E7B-8A51-6C5E-82D5FD96A90C}"/>
              </a:ext>
            </a:extLst>
          </p:cNvPr>
          <p:cNvSpPr/>
          <p:nvPr/>
        </p:nvSpPr>
        <p:spPr>
          <a:xfrm>
            <a:off x="4782059" y="8100258"/>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703160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1033"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407645" y="1281871"/>
            <a:ext cx="6065621" cy="7664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296645"/>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407645" y="9068841"/>
            <a:ext cx="606562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flipV="1">
            <a:off x="434288" y="1182282"/>
            <a:ext cx="6038978" cy="22263"/>
          </a:xfrm>
          <a:prstGeom prst="line">
            <a:avLst/>
          </a:prstGeom>
          <a:ln w="9525"/>
        </p:spPr>
        <p:style>
          <a:lnRef idx="1">
            <a:schemeClr val="dk1"/>
          </a:lnRef>
          <a:fillRef idx="0">
            <a:schemeClr val="dk1"/>
          </a:fillRef>
          <a:effectRef idx="0">
            <a:schemeClr val="dk1"/>
          </a:effectRef>
          <a:fontRef idx="minor">
            <a:schemeClr val="tx1"/>
          </a:fontRef>
        </p:style>
      </p:cxnSp>
      <p:sp>
        <p:nvSpPr>
          <p:cNvPr id="2" name="ZoneTexte 1">
            <a:extLst>
              <a:ext uri="{FF2B5EF4-FFF2-40B4-BE49-F238E27FC236}">
                <a16:creationId xmlns:a16="http://schemas.microsoft.com/office/drawing/2014/main" id="{FA35CA11-A9BE-3E94-4B5A-B8B4A4314BBF}"/>
              </a:ext>
            </a:extLst>
          </p:cNvPr>
          <p:cNvSpPr txBox="1"/>
          <p:nvPr/>
        </p:nvSpPr>
        <p:spPr>
          <a:xfrm>
            <a:off x="979391" y="1579338"/>
            <a:ext cx="4697260" cy="369332"/>
          </a:xfrm>
          <a:prstGeom prst="rect">
            <a:avLst/>
          </a:prstGeom>
          <a:noFill/>
        </p:spPr>
        <p:txBody>
          <a:bodyPr wrap="square" rtlCol="0">
            <a:spAutoFit/>
          </a:bodyPr>
          <a:lstStyle/>
          <a:p>
            <a:pPr algn="ctr"/>
            <a:r>
              <a:rPr lang="fr-FR" b="1" dirty="0"/>
              <a:t>Constat d’un danger grave et imminent </a:t>
            </a:r>
          </a:p>
        </p:txBody>
      </p:sp>
      <p:sp>
        <p:nvSpPr>
          <p:cNvPr id="8" name="ZoneTexte 7">
            <a:extLst>
              <a:ext uri="{FF2B5EF4-FFF2-40B4-BE49-F238E27FC236}">
                <a16:creationId xmlns:a16="http://schemas.microsoft.com/office/drawing/2014/main" id="{1CF2B23F-D3B1-975D-FD44-A1392264F49E}"/>
              </a:ext>
            </a:extLst>
          </p:cNvPr>
          <p:cNvSpPr txBox="1"/>
          <p:nvPr/>
        </p:nvSpPr>
        <p:spPr>
          <a:xfrm>
            <a:off x="539027" y="2004333"/>
            <a:ext cx="5577987" cy="276999"/>
          </a:xfrm>
          <a:prstGeom prst="rect">
            <a:avLst/>
          </a:prstGeom>
          <a:noFill/>
        </p:spPr>
        <p:txBody>
          <a:bodyPr wrap="square" rtlCol="0">
            <a:spAutoFit/>
          </a:bodyPr>
          <a:lstStyle/>
          <a:p>
            <a:pPr algn="r"/>
            <a:r>
              <a:rPr lang="fr-FR" sz="1200" dirty="0"/>
              <a:t>Fiche n°……..</a:t>
            </a:r>
          </a:p>
        </p:txBody>
      </p:sp>
      <p:grpSp>
        <p:nvGrpSpPr>
          <p:cNvPr id="19" name="Groupe 18">
            <a:extLst>
              <a:ext uri="{FF2B5EF4-FFF2-40B4-BE49-F238E27FC236}">
                <a16:creationId xmlns:a16="http://schemas.microsoft.com/office/drawing/2014/main" id="{D833F2C3-423E-761D-7542-CA402879A03D}"/>
              </a:ext>
            </a:extLst>
          </p:cNvPr>
          <p:cNvGrpSpPr/>
          <p:nvPr/>
        </p:nvGrpSpPr>
        <p:grpSpPr>
          <a:xfrm>
            <a:off x="514880" y="2253496"/>
            <a:ext cx="5822133" cy="1269569"/>
            <a:chOff x="514880" y="2253496"/>
            <a:chExt cx="5822133" cy="1269569"/>
          </a:xfrm>
        </p:grpSpPr>
        <p:sp>
          <p:nvSpPr>
            <p:cNvPr id="10" name="Rectangle 9">
              <a:extLst>
                <a:ext uri="{FF2B5EF4-FFF2-40B4-BE49-F238E27FC236}">
                  <a16:creationId xmlns:a16="http://schemas.microsoft.com/office/drawing/2014/main" id="{C2850493-1B4C-BABF-5678-296E93994767}"/>
                </a:ext>
              </a:extLst>
            </p:cNvPr>
            <p:cNvSpPr/>
            <p:nvPr/>
          </p:nvSpPr>
          <p:spPr>
            <a:xfrm>
              <a:off x="520977" y="2253496"/>
              <a:ext cx="5816036" cy="14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Identité du déclarant</a:t>
              </a:r>
            </a:p>
          </p:txBody>
        </p:sp>
        <p:sp>
          <p:nvSpPr>
            <p:cNvPr id="12" name="Rectangle 11">
              <a:extLst>
                <a:ext uri="{FF2B5EF4-FFF2-40B4-BE49-F238E27FC236}">
                  <a16:creationId xmlns:a16="http://schemas.microsoft.com/office/drawing/2014/main" id="{870C8BAE-E132-029C-6D3E-31477A973579}"/>
                </a:ext>
              </a:extLst>
            </p:cNvPr>
            <p:cNvSpPr/>
            <p:nvPr/>
          </p:nvSpPr>
          <p:spPr>
            <a:xfrm>
              <a:off x="514880" y="2401496"/>
              <a:ext cx="5816035" cy="1121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1" name="ZoneTexte 20">
            <a:extLst>
              <a:ext uri="{FF2B5EF4-FFF2-40B4-BE49-F238E27FC236}">
                <a16:creationId xmlns:a16="http://schemas.microsoft.com/office/drawing/2014/main" id="{C64D96EA-78A4-5996-7044-C80E9602A717}"/>
              </a:ext>
            </a:extLst>
          </p:cNvPr>
          <p:cNvSpPr txBox="1"/>
          <p:nvPr/>
        </p:nvSpPr>
        <p:spPr>
          <a:xfrm>
            <a:off x="520977" y="2423390"/>
            <a:ext cx="2908023" cy="738664"/>
          </a:xfrm>
          <a:prstGeom prst="rect">
            <a:avLst/>
          </a:prstGeom>
          <a:noFill/>
        </p:spPr>
        <p:txBody>
          <a:bodyPr wrap="square" rtlCol="0">
            <a:spAutoFit/>
          </a:bodyPr>
          <a:lstStyle/>
          <a:p>
            <a:r>
              <a:rPr lang="fr-FR" sz="1050" dirty="0"/>
              <a:t>Le déclarant est exposé à un danger :        Oui </a:t>
            </a:r>
          </a:p>
          <a:p>
            <a:r>
              <a:rPr lang="fr-FR" sz="1050" dirty="0"/>
              <a:t>Nom : …………………………………………………………………</a:t>
            </a:r>
          </a:p>
          <a:p>
            <a:r>
              <a:rPr lang="fr-FR" sz="1050" dirty="0"/>
              <a:t>Fonction : ………………………………………………………….</a:t>
            </a:r>
          </a:p>
          <a:p>
            <a:endParaRPr lang="fr-FR" sz="1050" dirty="0"/>
          </a:p>
        </p:txBody>
      </p:sp>
      <p:sp>
        <p:nvSpPr>
          <p:cNvPr id="23" name="ZoneTexte 22">
            <a:extLst>
              <a:ext uri="{FF2B5EF4-FFF2-40B4-BE49-F238E27FC236}">
                <a16:creationId xmlns:a16="http://schemas.microsoft.com/office/drawing/2014/main" id="{7FD76DCE-D466-C1F5-E245-51FE05F5B6CB}"/>
              </a:ext>
            </a:extLst>
          </p:cNvPr>
          <p:cNvSpPr txBox="1"/>
          <p:nvPr/>
        </p:nvSpPr>
        <p:spPr>
          <a:xfrm>
            <a:off x="3328020" y="2423390"/>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4" name="ZoneTexte 23">
            <a:extLst>
              <a:ext uri="{FF2B5EF4-FFF2-40B4-BE49-F238E27FC236}">
                <a16:creationId xmlns:a16="http://schemas.microsoft.com/office/drawing/2014/main" id="{7487C19D-BA8F-C3C6-F4E4-DA1D4701B706}"/>
              </a:ext>
            </a:extLst>
          </p:cNvPr>
          <p:cNvSpPr txBox="1"/>
          <p:nvPr/>
        </p:nvSpPr>
        <p:spPr>
          <a:xfrm>
            <a:off x="527074" y="2932401"/>
            <a:ext cx="2908023" cy="738664"/>
          </a:xfrm>
          <a:prstGeom prst="rect">
            <a:avLst/>
          </a:prstGeom>
          <a:noFill/>
        </p:spPr>
        <p:txBody>
          <a:bodyPr wrap="square" rtlCol="0">
            <a:spAutoFit/>
          </a:bodyPr>
          <a:lstStyle/>
          <a:p>
            <a:r>
              <a:rPr lang="fr-FR" sz="1050" dirty="0"/>
              <a:t>Le déclarant est membre du CST/FS :         Oui </a:t>
            </a:r>
          </a:p>
          <a:p>
            <a:r>
              <a:rPr lang="fr-FR" sz="1050" dirty="0"/>
              <a:t>Nom : …………………………………………………………………</a:t>
            </a:r>
          </a:p>
          <a:p>
            <a:r>
              <a:rPr lang="fr-FR" sz="1050" dirty="0"/>
              <a:t>Fonction : ………………………………………………………….</a:t>
            </a:r>
          </a:p>
          <a:p>
            <a:endParaRPr lang="fr-FR" sz="1050" dirty="0"/>
          </a:p>
        </p:txBody>
      </p:sp>
      <p:sp>
        <p:nvSpPr>
          <p:cNvPr id="26" name="ZoneTexte 25">
            <a:extLst>
              <a:ext uri="{FF2B5EF4-FFF2-40B4-BE49-F238E27FC236}">
                <a16:creationId xmlns:a16="http://schemas.microsoft.com/office/drawing/2014/main" id="{3C2C1109-8F31-83A5-F0F4-118CE5E5B2A4}"/>
              </a:ext>
            </a:extLst>
          </p:cNvPr>
          <p:cNvSpPr txBox="1"/>
          <p:nvPr/>
        </p:nvSpPr>
        <p:spPr>
          <a:xfrm>
            <a:off x="3328019" y="2932401"/>
            <a:ext cx="2908023" cy="738664"/>
          </a:xfrm>
          <a:prstGeom prst="rect">
            <a:avLst/>
          </a:prstGeom>
          <a:noFill/>
        </p:spPr>
        <p:txBody>
          <a:bodyPr wrap="square" rtlCol="0">
            <a:spAutoFit/>
          </a:bodyPr>
          <a:lstStyle/>
          <a:p>
            <a:r>
              <a:rPr lang="fr-FR" sz="1050" dirty="0"/>
              <a:t>      Non </a:t>
            </a:r>
          </a:p>
          <a:p>
            <a:r>
              <a:rPr lang="fr-FR" sz="1050" dirty="0"/>
              <a:t>Prénom : ……………………………………………………………</a:t>
            </a:r>
          </a:p>
          <a:p>
            <a:r>
              <a:rPr lang="fr-FR" sz="1050" dirty="0"/>
              <a:t>Signature : …………………………………………………………</a:t>
            </a:r>
          </a:p>
          <a:p>
            <a:endParaRPr lang="fr-FR" sz="1050" dirty="0"/>
          </a:p>
        </p:txBody>
      </p:sp>
      <p:sp>
        <p:nvSpPr>
          <p:cNvPr id="27" name="Rectangle 26">
            <a:extLst>
              <a:ext uri="{FF2B5EF4-FFF2-40B4-BE49-F238E27FC236}">
                <a16:creationId xmlns:a16="http://schemas.microsoft.com/office/drawing/2014/main" id="{C0B23FEC-C619-12BD-5322-D0A420F6C096}"/>
              </a:ext>
            </a:extLst>
          </p:cNvPr>
          <p:cNvSpPr/>
          <p:nvPr/>
        </p:nvSpPr>
        <p:spPr>
          <a:xfrm>
            <a:off x="3224246" y="248670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8" name="Rectangle 27">
            <a:extLst>
              <a:ext uri="{FF2B5EF4-FFF2-40B4-BE49-F238E27FC236}">
                <a16:creationId xmlns:a16="http://schemas.microsoft.com/office/drawing/2014/main" id="{252A3262-F627-8330-0D20-8CD35F2C6CD5}"/>
              </a:ext>
            </a:extLst>
          </p:cNvPr>
          <p:cNvSpPr/>
          <p:nvPr/>
        </p:nvSpPr>
        <p:spPr>
          <a:xfrm>
            <a:off x="4000533" y="2481944"/>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0" name="Rectangle 29">
            <a:extLst>
              <a:ext uri="{FF2B5EF4-FFF2-40B4-BE49-F238E27FC236}">
                <a16:creationId xmlns:a16="http://schemas.microsoft.com/office/drawing/2014/main" id="{563BFBBD-7FDD-1C8B-C329-BEE686F02BDF}"/>
              </a:ext>
            </a:extLst>
          </p:cNvPr>
          <p:cNvSpPr/>
          <p:nvPr/>
        </p:nvSpPr>
        <p:spPr>
          <a:xfrm>
            <a:off x="3229295" y="2982889"/>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1" name="Rectangle 30">
            <a:extLst>
              <a:ext uri="{FF2B5EF4-FFF2-40B4-BE49-F238E27FC236}">
                <a16:creationId xmlns:a16="http://schemas.microsoft.com/office/drawing/2014/main" id="{AE653344-8A29-6C9C-25C3-7A6B73DDBDCE}"/>
              </a:ext>
            </a:extLst>
          </p:cNvPr>
          <p:cNvSpPr/>
          <p:nvPr/>
        </p:nvSpPr>
        <p:spPr>
          <a:xfrm>
            <a:off x="4000533" y="298445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3" name="Rectangle 32">
            <a:extLst>
              <a:ext uri="{FF2B5EF4-FFF2-40B4-BE49-F238E27FC236}">
                <a16:creationId xmlns:a16="http://schemas.microsoft.com/office/drawing/2014/main" id="{4AE4124D-0E48-E510-877E-975AAFBC3785}"/>
              </a:ext>
            </a:extLst>
          </p:cNvPr>
          <p:cNvSpPr/>
          <p:nvPr/>
        </p:nvSpPr>
        <p:spPr>
          <a:xfrm>
            <a:off x="536233" y="3654793"/>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Poste, service concerné et retrait de la situation de travail  </a:t>
            </a:r>
          </a:p>
        </p:txBody>
      </p:sp>
      <p:sp>
        <p:nvSpPr>
          <p:cNvPr id="34" name="Rectangle 33">
            <a:extLst>
              <a:ext uri="{FF2B5EF4-FFF2-40B4-BE49-F238E27FC236}">
                <a16:creationId xmlns:a16="http://schemas.microsoft.com/office/drawing/2014/main" id="{7E273E34-4E17-4EC0-6360-264B9497C392}"/>
              </a:ext>
            </a:extLst>
          </p:cNvPr>
          <p:cNvSpPr/>
          <p:nvPr/>
        </p:nvSpPr>
        <p:spPr>
          <a:xfrm>
            <a:off x="536233" y="3810745"/>
            <a:ext cx="5816035" cy="1064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a:extLst>
              <a:ext uri="{FF2B5EF4-FFF2-40B4-BE49-F238E27FC236}">
                <a16:creationId xmlns:a16="http://schemas.microsoft.com/office/drawing/2014/main" id="{E766FD58-0991-D3D7-4ADC-E34114F1813C}"/>
              </a:ext>
            </a:extLst>
          </p:cNvPr>
          <p:cNvSpPr txBox="1"/>
          <p:nvPr/>
        </p:nvSpPr>
        <p:spPr>
          <a:xfrm>
            <a:off x="508776" y="3810744"/>
            <a:ext cx="2908023" cy="738664"/>
          </a:xfrm>
          <a:prstGeom prst="rect">
            <a:avLst/>
          </a:prstGeom>
          <a:noFill/>
        </p:spPr>
        <p:txBody>
          <a:bodyPr wrap="square" rtlCol="0">
            <a:spAutoFit/>
          </a:bodyPr>
          <a:lstStyle/>
          <a:p>
            <a:r>
              <a:rPr lang="fr-FR" sz="1050" dirty="0"/>
              <a:t>Poste de travail concerné : ………………………………………………………………………………………………………………………………………………………………………………………………………………………………………</a:t>
            </a:r>
          </a:p>
        </p:txBody>
      </p:sp>
      <p:sp>
        <p:nvSpPr>
          <p:cNvPr id="36" name="ZoneTexte 35">
            <a:extLst>
              <a:ext uri="{FF2B5EF4-FFF2-40B4-BE49-F238E27FC236}">
                <a16:creationId xmlns:a16="http://schemas.microsoft.com/office/drawing/2014/main" id="{89649DE3-0873-95C1-B55E-14BA8C76851C}"/>
              </a:ext>
            </a:extLst>
          </p:cNvPr>
          <p:cNvSpPr txBox="1"/>
          <p:nvPr/>
        </p:nvSpPr>
        <p:spPr>
          <a:xfrm>
            <a:off x="3328019" y="3805243"/>
            <a:ext cx="3021205" cy="738664"/>
          </a:xfrm>
          <a:prstGeom prst="rect">
            <a:avLst/>
          </a:prstGeom>
          <a:noFill/>
        </p:spPr>
        <p:txBody>
          <a:bodyPr wrap="square" rtlCol="0">
            <a:spAutoFit/>
          </a:bodyPr>
          <a:lstStyle/>
          <a:p>
            <a:r>
              <a:rPr lang="fr-FR" sz="1050" dirty="0"/>
              <a:t>Service concerné :</a:t>
            </a:r>
          </a:p>
          <a:p>
            <a:r>
              <a:rPr lang="fr-FR" sz="1050" dirty="0"/>
              <a:t>………………………………………………………………………………………………………………………………………………………………………………………………………………………………………………</a:t>
            </a:r>
          </a:p>
        </p:txBody>
      </p:sp>
      <p:sp>
        <p:nvSpPr>
          <p:cNvPr id="37" name="ZoneTexte 36">
            <a:extLst>
              <a:ext uri="{FF2B5EF4-FFF2-40B4-BE49-F238E27FC236}">
                <a16:creationId xmlns:a16="http://schemas.microsoft.com/office/drawing/2014/main" id="{E2C3A1F6-DAC6-9456-1F94-EE2C6BD8B3A3}"/>
              </a:ext>
            </a:extLst>
          </p:cNvPr>
          <p:cNvSpPr txBox="1"/>
          <p:nvPr/>
        </p:nvSpPr>
        <p:spPr>
          <a:xfrm>
            <a:off x="520976" y="4459434"/>
            <a:ext cx="5715066" cy="415498"/>
          </a:xfrm>
          <a:prstGeom prst="rect">
            <a:avLst/>
          </a:prstGeom>
          <a:noFill/>
        </p:spPr>
        <p:txBody>
          <a:bodyPr wrap="square" rtlCol="0">
            <a:spAutoFit/>
          </a:bodyPr>
          <a:lstStyle/>
          <a:p>
            <a:r>
              <a:rPr lang="fr-FR" sz="1050" dirty="0"/>
              <a:t>Retrait de la situation de travail :                       Oui                              Non       </a:t>
            </a:r>
          </a:p>
          <a:p>
            <a:r>
              <a:rPr lang="fr-FR" sz="1050" dirty="0"/>
              <a:t>Dates et heures du retrait:  ……………………………………………………………………………</a:t>
            </a:r>
          </a:p>
        </p:txBody>
      </p:sp>
      <p:sp>
        <p:nvSpPr>
          <p:cNvPr id="38" name="Rectangle 37">
            <a:extLst>
              <a:ext uri="{FF2B5EF4-FFF2-40B4-BE49-F238E27FC236}">
                <a16:creationId xmlns:a16="http://schemas.microsoft.com/office/drawing/2014/main" id="{D831E902-A816-6A1B-5425-00DE0897C5CD}"/>
              </a:ext>
            </a:extLst>
          </p:cNvPr>
          <p:cNvSpPr/>
          <p:nvPr/>
        </p:nvSpPr>
        <p:spPr>
          <a:xfrm>
            <a:off x="2675317" y="4511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9" name="Rectangle 38">
            <a:extLst>
              <a:ext uri="{FF2B5EF4-FFF2-40B4-BE49-F238E27FC236}">
                <a16:creationId xmlns:a16="http://schemas.microsoft.com/office/drawing/2014/main" id="{DFA2CE34-B381-784D-78C1-797E4CF52428}"/>
              </a:ext>
            </a:extLst>
          </p:cNvPr>
          <p:cNvSpPr/>
          <p:nvPr/>
        </p:nvSpPr>
        <p:spPr>
          <a:xfrm>
            <a:off x="3688383" y="45302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50" name="Rectangle 49">
            <a:extLst>
              <a:ext uri="{FF2B5EF4-FFF2-40B4-BE49-F238E27FC236}">
                <a16:creationId xmlns:a16="http://schemas.microsoft.com/office/drawing/2014/main" id="{A3029507-B25E-D3A1-9BDF-F6821584FEB8}"/>
              </a:ext>
            </a:extLst>
          </p:cNvPr>
          <p:cNvSpPr/>
          <p:nvPr/>
        </p:nvSpPr>
        <p:spPr>
          <a:xfrm>
            <a:off x="536233" y="5019102"/>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Description du danger </a:t>
            </a:r>
          </a:p>
        </p:txBody>
      </p:sp>
      <p:sp>
        <p:nvSpPr>
          <p:cNvPr id="51" name="Rectangle 50">
            <a:extLst>
              <a:ext uri="{FF2B5EF4-FFF2-40B4-BE49-F238E27FC236}">
                <a16:creationId xmlns:a16="http://schemas.microsoft.com/office/drawing/2014/main" id="{844DAE7C-4A4A-DB85-45BA-8BA819D9C641}"/>
              </a:ext>
            </a:extLst>
          </p:cNvPr>
          <p:cNvSpPr/>
          <p:nvPr/>
        </p:nvSpPr>
        <p:spPr>
          <a:xfrm>
            <a:off x="536233" y="5198097"/>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504AC731-032D-DFB7-F70A-FA02234FEC17}"/>
              </a:ext>
            </a:extLst>
          </p:cNvPr>
          <p:cNvSpPr txBox="1"/>
          <p:nvPr/>
        </p:nvSpPr>
        <p:spPr>
          <a:xfrm>
            <a:off x="523823" y="5197754"/>
            <a:ext cx="2908023" cy="1546577"/>
          </a:xfrm>
          <a:prstGeom prst="rect">
            <a:avLst/>
          </a:prstGeom>
          <a:noFill/>
        </p:spPr>
        <p:txBody>
          <a:bodyPr wrap="square" rtlCol="0">
            <a:spAutoFit/>
          </a:bodyPr>
          <a:lstStyle/>
          <a:p>
            <a:r>
              <a:rPr lang="fr-FR" sz="1050" dirty="0"/>
              <a:t>Nature du danger : …………………………………………………………………………………………………………………………………………………………………………………………………………………………………………………………………………………………………………………………………………………………………………………………………………………………………………………………………………………………………………………………………………………………………………………………………………………………………………</a:t>
            </a:r>
          </a:p>
        </p:txBody>
      </p:sp>
      <p:sp>
        <p:nvSpPr>
          <p:cNvPr id="53" name="ZoneTexte 52">
            <a:extLst>
              <a:ext uri="{FF2B5EF4-FFF2-40B4-BE49-F238E27FC236}">
                <a16:creationId xmlns:a16="http://schemas.microsoft.com/office/drawing/2014/main" id="{2658CC4D-A2BF-8A3A-8C5B-8E3491EBD8E5}"/>
              </a:ext>
            </a:extLst>
          </p:cNvPr>
          <p:cNvSpPr txBox="1"/>
          <p:nvPr/>
        </p:nvSpPr>
        <p:spPr>
          <a:xfrm>
            <a:off x="3413744" y="5220934"/>
            <a:ext cx="2908023" cy="1546577"/>
          </a:xfrm>
          <a:prstGeom prst="rect">
            <a:avLst/>
          </a:prstGeom>
          <a:noFill/>
        </p:spPr>
        <p:txBody>
          <a:bodyPr wrap="square" rtlCol="0">
            <a:spAutoFit/>
          </a:bodyPr>
          <a:lstStyle/>
          <a:p>
            <a:r>
              <a:rPr lang="fr-FR" sz="1050" dirty="0"/>
              <a:t>Cause du danger: …………………………………………………………………………………………………………………………………………………………………………………………………………………………………………………………………………………………………………………………………………………………………………………………………………………………………………………………………………………………………………………………………………………………………………………………………………………………………………</a:t>
            </a:r>
          </a:p>
        </p:txBody>
      </p:sp>
      <p:sp>
        <p:nvSpPr>
          <p:cNvPr id="54" name="Rectangle 53">
            <a:extLst>
              <a:ext uri="{FF2B5EF4-FFF2-40B4-BE49-F238E27FC236}">
                <a16:creationId xmlns:a16="http://schemas.microsoft.com/office/drawing/2014/main" id="{910D02EA-8C54-D9B7-B358-A55624A69A8F}"/>
              </a:ext>
            </a:extLst>
          </p:cNvPr>
          <p:cNvSpPr/>
          <p:nvPr/>
        </p:nvSpPr>
        <p:spPr>
          <a:xfrm>
            <a:off x="536233" y="6960769"/>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36233" y="7148940"/>
            <a:ext cx="5816035" cy="1619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8730929F-543E-2F30-0DD2-773A490B9CB8}"/>
              </a:ext>
            </a:extLst>
          </p:cNvPr>
          <p:cNvSpPr txBox="1"/>
          <p:nvPr/>
        </p:nvSpPr>
        <p:spPr>
          <a:xfrm>
            <a:off x="484774" y="7157912"/>
            <a:ext cx="2908023" cy="900246"/>
          </a:xfrm>
          <a:prstGeom prst="rect">
            <a:avLst/>
          </a:prstGeom>
          <a:noFill/>
        </p:spPr>
        <p:txBody>
          <a:bodyPr wrap="square" rtlCol="0">
            <a:spAutoFit/>
          </a:bodyPr>
          <a:lstStyle/>
          <a:p>
            <a:r>
              <a:rPr lang="fr-FR" sz="1050" dirty="0"/>
              <a:t>Responsable hiérarchique alerté :        Oui  </a:t>
            </a:r>
          </a:p>
          <a:p>
            <a:r>
              <a:rPr lang="fr-FR" sz="1050" dirty="0"/>
              <a:t>Nom : …………………………………………………………………</a:t>
            </a:r>
          </a:p>
          <a:p>
            <a:r>
              <a:rPr lang="fr-FR" sz="1050" dirty="0"/>
              <a:t>Fonction : …………………………………………………………..</a:t>
            </a:r>
          </a:p>
          <a:p>
            <a:r>
              <a:rPr lang="fr-FR" sz="1050" dirty="0"/>
              <a:t>Date : …………………………………………………………………</a:t>
            </a:r>
          </a:p>
          <a:p>
            <a:endParaRPr lang="fr-FR" sz="1050" dirty="0"/>
          </a:p>
        </p:txBody>
      </p:sp>
      <p:sp>
        <p:nvSpPr>
          <p:cNvPr id="4" name="ZoneTexte 3">
            <a:extLst>
              <a:ext uri="{FF2B5EF4-FFF2-40B4-BE49-F238E27FC236}">
                <a16:creationId xmlns:a16="http://schemas.microsoft.com/office/drawing/2014/main" id="{16F5C687-3307-C25F-BDAA-6DAC45B4B498}"/>
              </a:ext>
            </a:extLst>
          </p:cNvPr>
          <p:cNvSpPr txBox="1"/>
          <p:nvPr/>
        </p:nvSpPr>
        <p:spPr>
          <a:xfrm>
            <a:off x="3440456" y="716568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5" name="ZoneTexte 4">
            <a:extLst>
              <a:ext uri="{FF2B5EF4-FFF2-40B4-BE49-F238E27FC236}">
                <a16:creationId xmlns:a16="http://schemas.microsoft.com/office/drawing/2014/main" id="{F557A29B-CF18-6CA4-9F11-AC09546D5020}"/>
              </a:ext>
            </a:extLst>
          </p:cNvPr>
          <p:cNvSpPr txBox="1"/>
          <p:nvPr/>
        </p:nvSpPr>
        <p:spPr>
          <a:xfrm>
            <a:off x="533181" y="7962731"/>
            <a:ext cx="2908023" cy="900246"/>
          </a:xfrm>
          <a:prstGeom prst="rect">
            <a:avLst/>
          </a:prstGeom>
          <a:noFill/>
        </p:spPr>
        <p:txBody>
          <a:bodyPr wrap="square" rtlCol="0">
            <a:spAutoFit/>
          </a:bodyPr>
          <a:lstStyle/>
          <a:p>
            <a:r>
              <a:rPr lang="fr-FR" sz="1050" dirty="0"/>
              <a:t>Autorité territoriale alertée :                Oui</a:t>
            </a:r>
          </a:p>
          <a:p>
            <a:r>
              <a:rPr lang="fr-FR" sz="1050" dirty="0"/>
              <a:t>Nom : …………………………………………………………………</a:t>
            </a:r>
          </a:p>
          <a:p>
            <a:r>
              <a:rPr lang="fr-FR" sz="1050" dirty="0"/>
              <a:t>Fonction : …………………………………………………………..</a:t>
            </a:r>
          </a:p>
          <a:p>
            <a:r>
              <a:rPr lang="fr-FR" sz="1050" dirty="0"/>
              <a:t>Date : …………………………………………………………………</a:t>
            </a:r>
          </a:p>
          <a:p>
            <a:endParaRPr lang="fr-FR" sz="1050" dirty="0"/>
          </a:p>
        </p:txBody>
      </p:sp>
      <p:sp>
        <p:nvSpPr>
          <p:cNvPr id="7" name="ZoneTexte 6">
            <a:extLst>
              <a:ext uri="{FF2B5EF4-FFF2-40B4-BE49-F238E27FC236}">
                <a16:creationId xmlns:a16="http://schemas.microsoft.com/office/drawing/2014/main" id="{21F4F58F-CCD1-FD70-B6F5-5FFCAA616342}"/>
              </a:ext>
            </a:extLst>
          </p:cNvPr>
          <p:cNvSpPr txBox="1"/>
          <p:nvPr/>
        </p:nvSpPr>
        <p:spPr>
          <a:xfrm>
            <a:off x="3436643" y="8010818"/>
            <a:ext cx="2908023" cy="738664"/>
          </a:xfrm>
          <a:prstGeom prst="rect">
            <a:avLst/>
          </a:prstGeom>
          <a:noFill/>
        </p:spPr>
        <p:txBody>
          <a:bodyPr wrap="square" rtlCol="0">
            <a:spAutoFit/>
          </a:bodyPr>
          <a:lstStyle/>
          <a:p>
            <a:r>
              <a:rPr lang="fr-FR" sz="1050" dirty="0"/>
              <a:t> Écrit                  Oral                         Non </a:t>
            </a:r>
          </a:p>
          <a:p>
            <a:r>
              <a:rPr lang="fr-FR" sz="1050" dirty="0"/>
              <a:t>Prénom : ……………………………………………………………</a:t>
            </a:r>
          </a:p>
          <a:p>
            <a:r>
              <a:rPr lang="fr-FR" sz="1050" dirty="0"/>
              <a:t>Signature : …………………………………………………………</a:t>
            </a:r>
          </a:p>
          <a:p>
            <a:r>
              <a:rPr lang="fr-FR" sz="1050" dirty="0"/>
              <a:t>Heure : ……………………………………………………………….</a:t>
            </a:r>
          </a:p>
        </p:txBody>
      </p:sp>
      <p:sp>
        <p:nvSpPr>
          <p:cNvPr id="9" name="Rectangle 8">
            <a:extLst>
              <a:ext uri="{FF2B5EF4-FFF2-40B4-BE49-F238E27FC236}">
                <a16:creationId xmlns:a16="http://schemas.microsoft.com/office/drawing/2014/main" id="{6FA3E157-1C54-0319-78A3-BFB2D272E4EA}"/>
              </a:ext>
            </a:extLst>
          </p:cNvPr>
          <p:cNvSpPr/>
          <p:nvPr/>
        </p:nvSpPr>
        <p:spPr>
          <a:xfrm>
            <a:off x="2942017"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85E07C0E-DEE9-1DC6-ADE5-EAA077CAE5F4}"/>
              </a:ext>
            </a:extLst>
          </p:cNvPr>
          <p:cNvSpPr/>
          <p:nvPr/>
        </p:nvSpPr>
        <p:spPr>
          <a:xfrm>
            <a:off x="3943859" y="72123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E88CB9DA-388E-D361-95F2-C34A7284D613}"/>
              </a:ext>
            </a:extLst>
          </p:cNvPr>
          <p:cNvSpPr/>
          <p:nvPr/>
        </p:nvSpPr>
        <p:spPr>
          <a:xfrm>
            <a:off x="4689209"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0" name="Rectangle 19">
            <a:extLst>
              <a:ext uri="{FF2B5EF4-FFF2-40B4-BE49-F238E27FC236}">
                <a16:creationId xmlns:a16="http://schemas.microsoft.com/office/drawing/2014/main" id="{5C709EA9-E27B-C489-7BC8-FBE75F1628AA}"/>
              </a:ext>
            </a:extLst>
          </p:cNvPr>
          <p:cNvSpPr/>
          <p:nvPr/>
        </p:nvSpPr>
        <p:spPr>
          <a:xfrm>
            <a:off x="5685233" y="7211367"/>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2" name="Rectangle 21">
            <a:extLst>
              <a:ext uri="{FF2B5EF4-FFF2-40B4-BE49-F238E27FC236}">
                <a16:creationId xmlns:a16="http://schemas.microsoft.com/office/drawing/2014/main" id="{9CD5744C-292D-0952-A909-31A3D0894F2C}"/>
              </a:ext>
            </a:extLst>
          </p:cNvPr>
          <p:cNvSpPr/>
          <p:nvPr/>
        </p:nvSpPr>
        <p:spPr>
          <a:xfrm>
            <a:off x="2937734" y="8018220"/>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25" name="Rectangle 24">
            <a:extLst>
              <a:ext uri="{FF2B5EF4-FFF2-40B4-BE49-F238E27FC236}">
                <a16:creationId xmlns:a16="http://schemas.microsoft.com/office/drawing/2014/main" id="{02DE7892-9565-8195-BF45-A301F77D5025}"/>
              </a:ext>
            </a:extLst>
          </p:cNvPr>
          <p:cNvSpPr/>
          <p:nvPr/>
        </p:nvSpPr>
        <p:spPr>
          <a:xfrm>
            <a:off x="3943859" y="807012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2" name="Rectangle 31">
            <a:extLst>
              <a:ext uri="{FF2B5EF4-FFF2-40B4-BE49-F238E27FC236}">
                <a16:creationId xmlns:a16="http://schemas.microsoft.com/office/drawing/2014/main" id="{37246439-35B3-C851-0912-F31986337FBD}"/>
              </a:ext>
            </a:extLst>
          </p:cNvPr>
          <p:cNvSpPr/>
          <p:nvPr/>
        </p:nvSpPr>
        <p:spPr>
          <a:xfrm>
            <a:off x="4689209"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40" name="Rectangle 39">
            <a:extLst>
              <a:ext uri="{FF2B5EF4-FFF2-40B4-BE49-F238E27FC236}">
                <a16:creationId xmlns:a16="http://schemas.microsoft.com/office/drawing/2014/main" id="{575EE9D6-156B-3D62-3355-93A8B0E0016F}"/>
              </a:ext>
            </a:extLst>
          </p:cNvPr>
          <p:cNvSpPr/>
          <p:nvPr/>
        </p:nvSpPr>
        <p:spPr>
          <a:xfrm>
            <a:off x="5685233" y="8069671"/>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69428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4898CD1-94EC-767C-D463-1A92366A1E94}"/>
              </a:ext>
            </a:extLst>
          </p:cNvPr>
          <p:cNvSpPr/>
          <p:nvPr/>
        </p:nvSpPr>
        <p:spPr>
          <a:xfrm>
            <a:off x="277136" y="262831"/>
            <a:ext cx="6303727" cy="9380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35C2C614-F940-2C2A-7C6F-63FC365E7ABE}"/>
              </a:ext>
            </a:extLst>
          </p:cNvPr>
          <p:cNvSpPr/>
          <p:nvPr/>
        </p:nvSpPr>
        <p:spPr>
          <a:xfrm>
            <a:off x="349522" y="1288794"/>
            <a:ext cx="6158943" cy="76432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ED53C532-4AD9-F968-8A1F-A4F0AC725ACA}"/>
              </a:ext>
            </a:extLst>
          </p:cNvPr>
          <p:cNvSpPr txBox="1"/>
          <p:nvPr/>
        </p:nvSpPr>
        <p:spPr>
          <a:xfrm>
            <a:off x="349523" y="592631"/>
            <a:ext cx="5749447" cy="584775"/>
          </a:xfrm>
          <a:prstGeom prst="rect">
            <a:avLst/>
          </a:prstGeom>
          <a:noFill/>
        </p:spPr>
        <p:txBody>
          <a:bodyPr wrap="square" rtlCol="0">
            <a:spAutoFit/>
          </a:bodyPr>
          <a:lstStyle/>
          <a:p>
            <a:r>
              <a:rPr lang="fr-FR" sz="1600" b="1" dirty="0"/>
              <a:t>Registre spécial des </a:t>
            </a:r>
          </a:p>
          <a:p>
            <a:r>
              <a:rPr lang="fr-FR" sz="1600" b="1" dirty="0"/>
              <a:t>Dangers graves et imminents </a:t>
            </a:r>
          </a:p>
        </p:txBody>
      </p:sp>
      <p:sp>
        <p:nvSpPr>
          <p:cNvPr id="6" name="ZoneTexte 5">
            <a:extLst>
              <a:ext uri="{FF2B5EF4-FFF2-40B4-BE49-F238E27FC236}">
                <a16:creationId xmlns:a16="http://schemas.microsoft.com/office/drawing/2014/main" id="{80C54A32-1ABE-9B74-D370-626195C48308}"/>
              </a:ext>
            </a:extLst>
          </p:cNvPr>
          <p:cNvSpPr txBox="1"/>
          <p:nvPr/>
        </p:nvSpPr>
        <p:spPr>
          <a:xfrm>
            <a:off x="349523" y="9327981"/>
            <a:ext cx="6158944" cy="276999"/>
          </a:xfrm>
          <a:prstGeom prst="rect">
            <a:avLst/>
          </a:prstGeom>
          <a:noFill/>
        </p:spPr>
        <p:txBody>
          <a:bodyPr wrap="square" rtlCol="0">
            <a:spAutoFit/>
          </a:bodyPr>
          <a:lstStyle/>
          <a:p>
            <a:r>
              <a:rPr lang="fr-FR" sz="600" dirty="0">
                <a:effectLst/>
                <a:latin typeface="Arial" panose="020B0604020202020204" pitchFamily="34" charset="0"/>
              </a:rPr>
              <a:t>L’éditeur de ce document ne saurait voir sa responsabilité tant contractuelle que délictuelle engagée, pour les dommages découlant des actions commises ou omises en raison du contenu de l’information fournie</a:t>
            </a:r>
            <a:endParaRPr lang="fr-FR" sz="600" dirty="0"/>
          </a:p>
        </p:txBody>
      </p:sp>
      <p:cxnSp>
        <p:nvCxnSpPr>
          <p:cNvPr id="11" name="Connecteur droit 10">
            <a:extLst>
              <a:ext uri="{FF2B5EF4-FFF2-40B4-BE49-F238E27FC236}">
                <a16:creationId xmlns:a16="http://schemas.microsoft.com/office/drawing/2014/main" id="{C4EC75D8-6362-FF9E-14F1-B6E61BFCD1B0}"/>
              </a:ext>
            </a:extLst>
          </p:cNvPr>
          <p:cNvCxnSpPr>
            <a:cxnSpLocks/>
          </p:cNvCxnSpPr>
          <p:nvPr/>
        </p:nvCxnSpPr>
        <p:spPr>
          <a:xfrm>
            <a:off x="349522" y="9037613"/>
            <a:ext cx="615894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C80D1BB6-9E8A-520A-5BE0-487AFA9BF305}"/>
              </a:ext>
            </a:extLst>
          </p:cNvPr>
          <p:cNvCxnSpPr>
            <a:cxnSpLocks/>
          </p:cNvCxnSpPr>
          <p:nvPr/>
        </p:nvCxnSpPr>
        <p:spPr>
          <a:xfrm>
            <a:off x="349522" y="1196456"/>
            <a:ext cx="6158943" cy="0"/>
          </a:xfrm>
          <a:prstGeom prst="line">
            <a:avLst/>
          </a:prstGeom>
          <a:ln w="9525"/>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C2850493-1B4C-BABF-5678-296E93994767}"/>
              </a:ext>
            </a:extLst>
          </p:cNvPr>
          <p:cNvSpPr/>
          <p:nvPr/>
        </p:nvSpPr>
        <p:spPr>
          <a:xfrm>
            <a:off x="520982" y="1445069"/>
            <a:ext cx="5816036" cy="1680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Suites données</a:t>
            </a:r>
          </a:p>
        </p:txBody>
      </p:sp>
      <p:sp>
        <p:nvSpPr>
          <p:cNvPr id="12" name="Rectangle 11">
            <a:extLst>
              <a:ext uri="{FF2B5EF4-FFF2-40B4-BE49-F238E27FC236}">
                <a16:creationId xmlns:a16="http://schemas.microsoft.com/office/drawing/2014/main" id="{870C8BAE-E132-029C-6D3E-31477A973579}"/>
              </a:ext>
            </a:extLst>
          </p:cNvPr>
          <p:cNvSpPr/>
          <p:nvPr/>
        </p:nvSpPr>
        <p:spPr>
          <a:xfrm>
            <a:off x="514885" y="1613097"/>
            <a:ext cx="5816035" cy="421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a:extLst>
              <a:ext uri="{FF2B5EF4-FFF2-40B4-BE49-F238E27FC236}">
                <a16:creationId xmlns:a16="http://schemas.microsoft.com/office/drawing/2014/main" id="{910D02EA-8C54-D9B7-B358-A55624A69A8F}"/>
              </a:ext>
            </a:extLst>
          </p:cNvPr>
          <p:cNvSpPr/>
          <p:nvPr/>
        </p:nvSpPr>
        <p:spPr>
          <a:xfrm>
            <a:off x="508775" y="6050081"/>
            <a:ext cx="5816036" cy="1680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a:solidFill>
                  <a:schemeClr val="tx1"/>
                </a:solidFill>
              </a:rPr>
              <a:t>Autorité concernée</a:t>
            </a:r>
          </a:p>
        </p:txBody>
      </p:sp>
      <p:sp>
        <p:nvSpPr>
          <p:cNvPr id="55" name="Rectangle 54">
            <a:extLst>
              <a:ext uri="{FF2B5EF4-FFF2-40B4-BE49-F238E27FC236}">
                <a16:creationId xmlns:a16="http://schemas.microsoft.com/office/drawing/2014/main" id="{A7B045E3-814D-B845-782B-AF0AE9BC9771}"/>
              </a:ext>
            </a:extLst>
          </p:cNvPr>
          <p:cNvSpPr/>
          <p:nvPr/>
        </p:nvSpPr>
        <p:spPr>
          <a:xfrm>
            <a:off x="508776" y="6234789"/>
            <a:ext cx="5816035" cy="25338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23C8708E-80B1-33F8-9853-5484B1A23A30}"/>
              </a:ext>
            </a:extLst>
          </p:cNvPr>
          <p:cNvSpPr txBox="1"/>
          <p:nvPr/>
        </p:nvSpPr>
        <p:spPr>
          <a:xfrm>
            <a:off x="472522" y="1664535"/>
            <a:ext cx="5816035" cy="4293483"/>
          </a:xfrm>
          <a:prstGeom prst="rect">
            <a:avLst/>
          </a:prstGeom>
          <a:noFill/>
        </p:spPr>
        <p:txBody>
          <a:bodyPr wrap="square" rtlCol="0">
            <a:spAutoFit/>
          </a:bodyPr>
          <a:lstStyle/>
          <a:p>
            <a:r>
              <a:rPr lang="fr-FR" sz="1050" dirty="0"/>
              <a:t>Mesure(s) immédiate(s) prise(s) pour faire cesser le danger : …………………………………………………………………………………………………………………………………………………………………………………………………………………………………………………………………………………………………………………………………………………………………………………………………………………………………………………………………………………………………………………………………………………………………………………………………………………………………………………………………………</a:t>
            </a:r>
          </a:p>
          <a:p>
            <a:endParaRPr lang="fr-FR" sz="1050" dirty="0"/>
          </a:p>
          <a:p>
            <a:r>
              <a:rPr lang="fr-FR" sz="1050" dirty="0"/>
              <a:t>Information du CST / de la FS : </a:t>
            </a:r>
          </a:p>
          <a:p>
            <a:r>
              <a:rPr lang="fr-FR" sz="1050" dirty="0"/>
              <a:t>Date : ……………………………………………………………………………………………………………………………………………………………......</a:t>
            </a:r>
          </a:p>
          <a:p>
            <a:endParaRPr lang="fr-FR" sz="1050" dirty="0"/>
          </a:p>
          <a:p>
            <a:r>
              <a:rPr lang="fr-FR" sz="1050" dirty="0"/>
              <a:t>Action (s) à mettre en œuvre : </a:t>
            </a:r>
          </a:p>
          <a:p>
            <a:r>
              <a:rPr lang="fr-FR" sz="1050" dirty="0"/>
              <a:t>………………………………………………………………………………………………………………………………………………………………………………………………………………………………………………………………………………………………………………………………………………………………………………………………………………………………………………………………………………………………………………………………………………………………………………………………………………………………………………………………………...</a:t>
            </a:r>
          </a:p>
          <a:p>
            <a:endParaRPr lang="fr-FR" sz="1050" dirty="0"/>
          </a:p>
          <a:p>
            <a:r>
              <a:rPr lang="fr-FR" sz="1050" dirty="0"/>
              <a:t>Personne en charge de la mise en œuvre : </a:t>
            </a:r>
          </a:p>
          <a:p>
            <a:r>
              <a:rPr lang="fr-FR" sz="1050" dirty="0"/>
              <a:t>Nom : …………………………………………………………………       Prénom : ……………………………………………………………..</a:t>
            </a:r>
          </a:p>
          <a:p>
            <a:r>
              <a:rPr lang="fr-FR" sz="1050" dirty="0"/>
              <a:t>Fonction : ………………………………………………………….</a:t>
            </a:r>
          </a:p>
          <a:p>
            <a:endParaRPr lang="fr-FR" sz="1050" dirty="0"/>
          </a:p>
          <a:p>
            <a:r>
              <a:rPr lang="fr-FR" sz="1050" dirty="0"/>
              <a:t>Personne en charge du suivi : </a:t>
            </a:r>
          </a:p>
          <a:p>
            <a:r>
              <a:rPr lang="fr-FR" sz="1050" dirty="0"/>
              <a:t>Nom : …………………………………………………………………       Prénom : ……………………………………………………………..</a:t>
            </a:r>
          </a:p>
          <a:p>
            <a:r>
              <a:rPr lang="fr-FR" sz="1050" dirty="0"/>
              <a:t>Fonction : ………………………………………………………….</a:t>
            </a:r>
          </a:p>
          <a:p>
            <a:endParaRPr lang="fr-FR" sz="1050" dirty="0"/>
          </a:p>
          <a:p>
            <a:r>
              <a:rPr lang="fr-FR" sz="1050" dirty="0"/>
              <a:t>Date de mise en œuvre : …………………………………………………………………………………………………………………………</a:t>
            </a:r>
          </a:p>
        </p:txBody>
      </p:sp>
      <p:sp>
        <p:nvSpPr>
          <p:cNvPr id="4" name="ZoneTexte 3">
            <a:extLst>
              <a:ext uri="{FF2B5EF4-FFF2-40B4-BE49-F238E27FC236}">
                <a16:creationId xmlns:a16="http://schemas.microsoft.com/office/drawing/2014/main" id="{2096BE68-CB3D-5485-F066-3815665AB2F8}"/>
              </a:ext>
            </a:extLst>
          </p:cNvPr>
          <p:cNvSpPr txBox="1"/>
          <p:nvPr/>
        </p:nvSpPr>
        <p:spPr>
          <a:xfrm>
            <a:off x="472572" y="6263797"/>
            <a:ext cx="5840449" cy="2516073"/>
          </a:xfrm>
          <a:prstGeom prst="rect">
            <a:avLst/>
          </a:prstGeom>
          <a:noFill/>
        </p:spPr>
        <p:txBody>
          <a:bodyPr wrap="square" rtlCol="0">
            <a:spAutoFit/>
          </a:bodyPr>
          <a:lstStyle/>
          <a:p>
            <a:r>
              <a:rPr lang="fr-FR" sz="1050" dirty="0"/>
              <a:t>Désaccord sur la réalité du danger                                  Désaccord sur la façon de faire cesser le danger    </a:t>
            </a:r>
          </a:p>
          <a:p>
            <a:endParaRPr lang="fr-FR" sz="1050" dirty="0"/>
          </a:p>
          <a:p>
            <a:r>
              <a:rPr lang="fr-FR" sz="1050" dirty="0"/>
              <a:t>Description  : ……………………………………………………………………………………………………………………………………………………………………………………………………………………………………………………………………………………………………………………………………………………………………………………………………………………………………………………………………………………………………..</a:t>
            </a:r>
          </a:p>
          <a:p>
            <a:endParaRPr lang="fr-FR" sz="1050" dirty="0"/>
          </a:p>
          <a:p>
            <a:r>
              <a:rPr lang="fr-FR" sz="1050" dirty="0"/>
              <a:t>Si désaccord persistant après la réunion de l’instance (CST/FS) dans les 24 heures :</a:t>
            </a:r>
          </a:p>
          <a:p>
            <a:endParaRPr lang="fr-FR" sz="1050" dirty="0"/>
          </a:p>
          <a:p>
            <a:r>
              <a:rPr lang="fr-FR" sz="1050" dirty="0"/>
              <a:t>Agent chargé de la fonction d’inspection sollicité :                  	Oui                   Non</a:t>
            </a:r>
          </a:p>
          <a:p>
            <a:r>
              <a:rPr lang="fr-FR" sz="1050" dirty="0"/>
              <a:t>Inspecteur du travail sollicité :                                                      	Oui                   Non</a:t>
            </a:r>
          </a:p>
          <a:p>
            <a:r>
              <a:rPr lang="fr-FR" sz="1050" dirty="0"/>
              <a:t>Autres experts sollicités :			Oui                   Non </a:t>
            </a:r>
          </a:p>
          <a:p>
            <a:r>
              <a:rPr lang="fr-FR" sz="1050" dirty="0"/>
              <a:t>Précisez lesquels : ……………………………………………………………………………………………………………………………………………………………………………………………………………………………………………………………………………………………………………………………………</a:t>
            </a:r>
          </a:p>
        </p:txBody>
      </p:sp>
      <p:sp>
        <p:nvSpPr>
          <p:cNvPr id="5" name="Rectangle 4">
            <a:extLst>
              <a:ext uri="{FF2B5EF4-FFF2-40B4-BE49-F238E27FC236}">
                <a16:creationId xmlns:a16="http://schemas.microsoft.com/office/drawing/2014/main" id="{E01031AB-718E-B7ED-E54D-23CA4E8BCDB7}"/>
              </a:ext>
            </a:extLst>
          </p:cNvPr>
          <p:cNvSpPr/>
          <p:nvPr/>
        </p:nvSpPr>
        <p:spPr>
          <a:xfrm>
            <a:off x="4020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7" name="Rectangle 6">
            <a:extLst>
              <a:ext uri="{FF2B5EF4-FFF2-40B4-BE49-F238E27FC236}">
                <a16:creationId xmlns:a16="http://schemas.microsoft.com/office/drawing/2014/main" id="{CAEAE83D-4D74-8192-B27A-1DEF7598BB16}"/>
              </a:ext>
            </a:extLst>
          </p:cNvPr>
          <p:cNvSpPr/>
          <p:nvPr/>
        </p:nvSpPr>
        <p:spPr>
          <a:xfrm>
            <a:off x="4020059" y="791403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Rectangle 7">
            <a:extLst>
              <a:ext uri="{FF2B5EF4-FFF2-40B4-BE49-F238E27FC236}">
                <a16:creationId xmlns:a16="http://schemas.microsoft.com/office/drawing/2014/main" id="{2B36F8DC-054C-43FC-B673-6AE3BC189CBE}"/>
              </a:ext>
            </a:extLst>
          </p:cNvPr>
          <p:cNvSpPr/>
          <p:nvPr/>
        </p:nvSpPr>
        <p:spPr>
          <a:xfrm>
            <a:off x="4020059" y="807777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9" name="Rectangle 8">
            <a:extLst>
              <a:ext uri="{FF2B5EF4-FFF2-40B4-BE49-F238E27FC236}">
                <a16:creationId xmlns:a16="http://schemas.microsoft.com/office/drawing/2014/main" id="{32A3DE2B-D705-071E-148B-478FF93B2B0A}"/>
              </a:ext>
            </a:extLst>
          </p:cNvPr>
          <p:cNvSpPr/>
          <p:nvPr/>
        </p:nvSpPr>
        <p:spPr>
          <a:xfrm>
            <a:off x="4782059" y="7750292"/>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5" name="Rectangle 14">
            <a:extLst>
              <a:ext uri="{FF2B5EF4-FFF2-40B4-BE49-F238E27FC236}">
                <a16:creationId xmlns:a16="http://schemas.microsoft.com/office/drawing/2014/main" id="{28B3D262-4A90-59A4-4F7D-759648D644AD}"/>
              </a:ext>
            </a:extLst>
          </p:cNvPr>
          <p:cNvSpPr/>
          <p:nvPr/>
        </p:nvSpPr>
        <p:spPr>
          <a:xfrm>
            <a:off x="4782059" y="7925343"/>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16" name="Rectangle 15">
            <a:extLst>
              <a:ext uri="{FF2B5EF4-FFF2-40B4-BE49-F238E27FC236}">
                <a16:creationId xmlns:a16="http://schemas.microsoft.com/office/drawing/2014/main" id="{1A17F116-4E7B-8A51-6C5E-82D5FD96A90C}"/>
              </a:ext>
            </a:extLst>
          </p:cNvPr>
          <p:cNvSpPr/>
          <p:nvPr/>
        </p:nvSpPr>
        <p:spPr>
          <a:xfrm>
            <a:off x="4782059" y="8100258"/>
            <a:ext cx="113348" cy="120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30904593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TotalTime>
  <Words>2680</Words>
  <Application>Microsoft Office PowerPoint</Application>
  <PresentationFormat>Format A4 (210 x 297 mm)</PresentationFormat>
  <Paragraphs>528</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CDG16 NAIS BOUTENEGRE</dc:creator>
  <cp:lastModifiedBy>CDG16 NAIS BOUTENEGRE</cp:lastModifiedBy>
  <cp:revision>7</cp:revision>
  <cp:lastPrinted>2024-01-19T15:26:35Z</cp:lastPrinted>
  <dcterms:created xsi:type="dcterms:W3CDTF">2023-02-16T13:14:45Z</dcterms:created>
  <dcterms:modified xsi:type="dcterms:W3CDTF">2024-01-19T15:26:59Z</dcterms:modified>
</cp:coreProperties>
</file>