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38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26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95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37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89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76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2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07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70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58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86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83230-A5EF-4083-863E-5980CB8F7F56}" type="datetimeFigureOut">
              <a:rPr lang="fr-FR" smtClean="0"/>
              <a:t>10/02/2023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2384-F115-47CB-8933-8548D09F0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925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777C52F3-53D8-5B7B-BF54-51610EA7DCFE}"/>
              </a:ext>
            </a:extLst>
          </p:cNvPr>
          <p:cNvSpPr/>
          <p:nvPr/>
        </p:nvSpPr>
        <p:spPr>
          <a:xfrm>
            <a:off x="-136309" y="2360459"/>
            <a:ext cx="7103168" cy="760127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7072107"/>
              <a:gd name="f7" fmla="val 7601280"/>
              <a:gd name="f8" fmla="val 592484"/>
              <a:gd name="f9" fmla="val 1642931"/>
              <a:gd name="f10" fmla="val 774865"/>
              <a:gd name="f11" fmla="val 1870150"/>
              <a:gd name="f12" fmla="val 1179234"/>
              <a:gd name="f13" fmla="val 1696281"/>
              <a:gd name="f14" fmla="val 1456401"/>
              <a:gd name="f15" fmla="val 1985721"/>
              <a:gd name="f16" fmla="val 1733568"/>
              <a:gd name="f17" fmla="val 2275161"/>
              <a:gd name="f18" fmla="val 1922279"/>
              <a:gd name="f19" fmla="val 2966816"/>
              <a:gd name="f20" fmla="val 2255485"/>
              <a:gd name="f21" fmla="val 3379570"/>
              <a:gd name="f22" fmla="val 2588691"/>
              <a:gd name="f23" fmla="val 3792324"/>
              <a:gd name="f24" fmla="val 3614131"/>
              <a:gd name="f25" fmla="val 3648570"/>
              <a:gd name="f26" fmla="val 4046185"/>
              <a:gd name="f27" fmla="val 3681195"/>
              <a:gd name="f28" fmla="val 4478239"/>
              <a:gd name="f29" fmla="val 3713820"/>
              <a:gd name="f30" fmla="val 4924803"/>
              <a:gd name="f31" fmla="val 3027101"/>
              <a:gd name="f32" fmla="val 5076409"/>
              <a:gd name="f33" fmla="val 2675205"/>
              <a:gd name="f34" fmla="val 5228015"/>
              <a:gd name="f35" fmla="val 2323309"/>
              <a:gd name="f36" fmla="val 5362478"/>
              <a:gd name="f37" fmla="val 1963601"/>
              <a:gd name="f38" fmla="val 5584473"/>
              <a:gd name="f39" fmla="val 1826995"/>
              <a:gd name="f40" fmla="val 5806468"/>
              <a:gd name="f41" fmla="val 1690389"/>
              <a:gd name="f42" fmla="val 6253286"/>
              <a:gd name="f43" fmla="val 1553945"/>
              <a:gd name="f44" fmla="val 6436960"/>
              <a:gd name="f45" fmla="val 1312645"/>
              <a:gd name="f46" fmla="val 6620634"/>
              <a:gd name="f47" fmla="val 1071345"/>
              <a:gd name="f48" fmla="val 6549355"/>
              <a:gd name="f49" fmla="val 739360"/>
              <a:gd name="f50" fmla="val 6686515"/>
              <a:gd name="f51" fmla="val 379195"/>
              <a:gd name="f52" fmla="val 6823675"/>
              <a:gd name="f53" fmla="val 19030"/>
              <a:gd name="f54" fmla="val 6892255"/>
              <a:gd name="f55" fmla="val 47758"/>
              <a:gd name="f56" fmla="val 6965597"/>
              <a:gd name="f57" fmla="val 330"/>
              <a:gd name="f58" fmla="val 7038939"/>
              <a:gd name="f59" fmla="+- 0 0 47098"/>
              <a:gd name="f60" fmla="val 7165622"/>
              <a:gd name="f61" fmla="val 5024088"/>
              <a:gd name="f62" fmla="val 6960835"/>
              <a:gd name="f63" fmla="val 102835"/>
              <a:gd name="f64" fmla="val 210407"/>
              <a:gd name="f65" fmla="val 6109144"/>
              <a:gd name="f66" fmla="+- 0 0 66313"/>
              <a:gd name="f67" fmla="val 1702547"/>
              <a:gd name="f68" fmla="val 15295"/>
              <a:gd name="f69" fmla="val 709489"/>
              <a:gd name="f70" fmla="val 96903"/>
              <a:gd name="f71" fmla="+- 0 0 283569"/>
              <a:gd name="f72" fmla="val 410103"/>
              <a:gd name="f73" fmla="val 1415712"/>
              <a:gd name="f74" fmla="+- 0 0 -90"/>
              <a:gd name="f75" fmla="*/ f3 1 7072107"/>
              <a:gd name="f76" fmla="*/ f4 1 7601280"/>
              <a:gd name="f77" fmla="+- f7 0 f5"/>
              <a:gd name="f78" fmla="+- f6 0 f5"/>
              <a:gd name="f79" fmla="*/ f74 f0 1"/>
              <a:gd name="f80" fmla="*/ f78 1 7072107"/>
              <a:gd name="f81" fmla="*/ f77 1 7601280"/>
              <a:gd name="f82" fmla="*/ 1985721 f77 1"/>
              <a:gd name="f83" fmla="*/ 3379570 f77 1"/>
              <a:gd name="f84" fmla="*/ 3681195 f77 1"/>
              <a:gd name="f85" fmla="*/ 2675205 f77 1"/>
              <a:gd name="f86" fmla="*/ 1826995 f77 1"/>
              <a:gd name="f87" fmla="*/ 1312645 f77 1"/>
              <a:gd name="f88" fmla="*/ 379195 f77 1"/>
              <a:gd name="f89" fmla="*/ 330 f77 1"/>
              <a:gd name="f90" fmla="*/ 7601280 f77 1"/>
              <a:gd name="f91" fmla="*/ 709489 f77 1"/>
              <a:gd name="f92" fmla="*/ 592484 f78 1"/>
              <a:gd name="f93" fmla="*/ 1642931 f77 1"/>
              <a:gd name="f94" fmla="*/ 1456401 f78 1"/>
              <a:gd name="f95" fmla="*/ 2255485 f78 1"/>
              <a:gd name="f96" fmla="*/ 4046185 f78 1"/>
              <a:gd name="f97" fmla="*/ 5076409 f78 1"/>
              <a:gd name="f98" fmla="*/ 5584473 f78 1"/>
              <a:gd name="f99" fmla="*/ 6436960 f78 1"/>
              <a:gd name="f100" fmla="*/ 6686515 f78 1"/>
              <a:gd name="f101" fmla="*/ 6965597 f78 1"/>
              <a:gd name="f102" fmla="*/ 6960835 f78 1"/>
              <a:gd name="f103" fmla="*/ 102835 f78 1"/>
              <a:gd name="f104" fmla="*/ 15295 f78 1"/>
              <a:gd name="f105" fmla="*/ f79 1 f2"/>
              <a:gd name="f106" fmla="*/ f82 1 7601280"/>
              <a:gd name="f107" fmla="*/ f83 1 7601280"/>
              <a:gd name="f108" fmla="*/ f84 1 7601280"/>
              <a:gd name="f109" fmla="*/ f85 1 7601280"/>
              <a:gd name="f110" fmla="*/ f86 1 7601280"/>
              <a:gd name="f111" fmla="*/ f87 1 7601280"/>
              <a:gd name="f112" fmla="*/ f88 1 7601280"/>
              <a:gd name="f113" fmla="*/ f89 1 7601280"/>
              <a:gd name="f114" fmla="*/ f90 1 7601280"/>
              <a:gd name="f115" fmla="*/ f91 1 7601280"/>
              <a:gd name="f116" fmla="*/ f92 1 7072107"/>
              <a:gd name="f117" fmla="*/ f93 1 7601280"/>
              <a:gd name="f118" fmla="*/ f94 1 7072107"/>
              <a:gd name="f119" fmla="*/ f95 1 7072107"/>
              <a:gd name="f120" fmla="*/ f96 1 7072107"/>
              <a:gd name="f121" fmla="*/ f97 1 7072107"/>
              <a:gd name="f122" fmla="*/ f98 1 7072107"/>
              <a:gd name="f123" fmla="*/ f99 1 7072107"/>
              <a:gd name="f124" fmla="*/ f100 1 7072107"/>
              <a:gd name="f125" fmla="*/ f101 1 7072107"/>
              <a:gd name="f126" fmla="*/ f102 1 7072107"/>
              <a:gd name="f127" fmla="*/ f103 1 7072107"/>
              <a:gd name="f128" fmla="*/ f104 1 7072107"/>
              <a:gd name="f129" fmla="*/ f5 1 f80"/>
              <a:gd name="f130" fmla="*/ f6 1 f80"/>
              <a:gd name="f131" fmla="*/ f5 1 f81"/>
              <a:gd name="f132" fmla="*/ f7 1 f81"/>
              <a:gd name="f133" fmla="+- f105 0 f1"/>
              <a:gd name="f134" fmla="*/ f116 1 f80"/>
              <a:gd name="f135" fmla="*/ f117 1 f81"/>
              <a:gd name="f136" fmla="*/ f118 1 f80"/>
              <a:gd name="f137" fmla="*/ f106 1 f81"/>
              <a:gd name="f138" fmla="*/ f119 1 f80"/>
              <a:gd name="f139" fmla="*/ f107 1 f81"/>
              <a:gd name="f140" fmla="*/ f120 1 f80"/>
              <a:gd name="f141" fmla="*/ f108 1 f81"/>
              <a:gd name="f142" fmla="*/ f121 1 f80"/>
              <a:gd name="f143" fmla="*/ f109 1 f81"/>
              <a:gd name="f144" fmla="*/ f122 1 f80"/>
              <a:gd name="f145" fmla="*/ f110 1 f81"/>
              <a:gd name="f146" fmla="*/ f123 1 f80"/>
              <a:gd name="f147" fmla="*/ f111 1 f81"/>
              <a:gd name="f148" fmla="*/ f124 1 f80"/>
              <a:gd name="f149" fmla="*/ f112 1 f81"/>
              <a:gd name="f150" fmla="*/ f125 1 f80"/>
              <a:gd name="f151" fmla="*/ f113 1 f81"/>
              <a:gd name="f152" fmla="*/ f126 1 f80"/>
              <a:gd name="f153" fmla="*/ f114 1 f81"/>
              <a:gd name="f154" fmla="*/ f127 1 f80"/>
              <a:gd name="f155" fmla="*/ f128 1 f80"/>
              <a:gd name="f156" fmla="*/ f115 1 f81"/>
              <a:gd name="f157" fmla="*/ f129 f75 1"/>
              <a:gd name="f158" fmla="*/ f130 f75 1"/>
              <a:gd name="f159" fmla="*/ f132 f76 1"/>
              <a:gd name="f160" fmla="*/ f131 f76 1"/>
              <a:gd name="f161" fmla="*/ f134 f75 1"/>
              <a:gd name="f162" fmla="*/ f135 f76 1"/>
              <a:gd name="f163" fmla="*/ f136 f75 1"/>
              <a:gd name="f164" fmla="*/ f137 f76 1"/>
              <a:gd name="f165" fmla="*/ f138 f75 1"/>
              <a:gd name="f166" fmla="*/ f139 f76 1"/>
              <a:gd name="f167" fmla="*/ f140 f75 1"/>
              <a:gd name="f168" fmla="*/ f141 f76 1"/>
              <a:gd name="f169" fmla="*/ f142 f75 1"/>
              <a:gd name="f170" fmla="*/ f143 f76 1"/>
              <a:gd name="f171" fmla="*/ f144 f75 1"/>
              <a:gd name="f172" fmla="*/ f145 f76 1"/>
              <a:gd name="f173" fmla="*/ f146 f75 1"/>
              <a:gd name="f174" fmla="*/ f147 f76 1"/>
              <a:gd name="f175" fmla="*/ f148 f75 1"/>
              <a:gd name="f176" fmla="*/ f149 f76 1"/>
              <a:gd name="f177" fmla="*/ f150 f75 1"/>
              <a:gd name="f178" fmla="*/ f151 f76 1"/>
              <a:gd name="f179" fmla="*/ f152 f75 1"/>
              <a:gd name="f180" fmla="*/ f153 f76 1"/>
              <a:gd name="f181" fmla="*/ f154 f75 1"/>
              <a:gd name="f182" fmla="*/ f155 f75 1"/>
              <a:gd name="f183" fmla="*/ f156 f7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33">
                <a:pos x="f161" y="f162"/>
              </a:cxn>
              <a:cxn ang="f133">
                <a:pos x="f163" y="f164"/>
              </a:cxn>
              <a:cxn ang="f133">
                <a:pos x="f165" y="f166"/>
              </a:cxn>
              <a:cxn ang="f133">
                <a:pos x="f167" y="f168"/>
              </a:cxn>
              <a:cxn ang="f133">
                <a:pos x="f169" y="f170"/>
              </a:cxn>
              <a:cxn ang="f133">
                <a:pos x="f171" y="f172"/>
              </a:cxn>
              <a:cxn ang="f133">
                <a:pos x="f173" y="f174"/>
              </a:cxn>
              <a:cxn ang="f133">
                <a:pos x="f175" y="f176"/>
              </a:cxn>
              <a:cxn ang="f133">
                <a:pos x="f177" y="f178"/>
              </a:cxn>
              <a:cxn ang="f133">
                <a:pos x="f179" y="f180"/>
              </a:cxn>
              <a:cxn ang="f133">
                <a:pos x="f181" y="f180"/>
              </a:cxn>
              <a:cxn ang="f133">
                <a:pos x="f182" y="f183"/>
              </a:cxn>
              <a:cxn ang="f133">
                <a:pos x="f161" y="f162"/>
              </a:cxn>
            </a:cxnLst>
            <a:rect l="f157" t="f160" r="f158" b="f159"/>
            <a:pathLst>
              <a:path w="7072107" h="7601280">
                <a:moveTo>
                  <a:pt x="f8" y="f9"/>
                </a:move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24" y="f25"/>
                  <a:pt x="f26" y="f27"/>
                </a:cubicBezTo>
                <a:cubicBezTo>
                  <a:pt x="f28" y="f29"/>
                  <a:pt x="f30" y="f31"/>
                  <a:pt x="f32" y="f33"/>
                </a:cubicBezTo>
                <a:cubicBezTo>
                  <a:pt x="f34" y="f35"/>
                  <a:pt x="f36" y="f37"/>
                  <a:pt x="f38" y="f39"/>
                </a:cubicBezTo>
                <a:cubicBezTo>
                  <a:pt x="f40" y="f41"/>
                  <a:pt x="f42" y="f43"/>
                  <a:pt x="f44" y="f45"/>
                </a:cubicBezTo>
                <a:cubicBezTo>
                  <a:pt x="f46" y="f47"/>
                  <a:pt x="f48" y="f49"/>
                  <a:pt x="f50" y="f51"/>
                </a:cubicBezTo>
                <a:cubicBezTo>
                  <a:pt x="f52" y="f53"/>
                  <a:pt x="f54" y="f55"/>
                  <a:pt x="f56" y="f57"/>
                </a:cubicBezTo>
                <a:cubicBezTo>
                  <a:pt x="f58" y="f59"/>
                  <a:pt x="f60" y="f61"/>
                  <a:pt x="f62" y="f7"/>
                </a:cubicBezTo>
                <a:lnTo>
                  <a:pt x="f63" y="f7"/>
                </a:lnTo>
                <a:cubicBezTo>
                  <a:pt x="f64" y="f65"/>
                  <a:pt x="f66" y="f67"/>
                  <a:pt x="f68" y="f69"/>
                </a:cubicBezTo>
                <a:cubicBezTo>
                  <a:pt x="f70" y="f71"/>
                  <a:pt x="f72" y="f73"/>
                  <a:pt x="f8" y="f9"/>
                </a:cubicBezTo>
                <a:close/>
              </a:path>
            </a:pathLst>
          </a:custGeom>
          <a:solidFill>
            <a:srgbClr val="51B59A"/>
          </a:solidFill>
          <a:ln w="12701" cap="flat">
            <a:solidFill>
              <a:srgbClr val="51B59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3" name="Image 4">
            <a:extLst>
              <a:ext uri="{FF2B5EF4-FFF2-40B4-BE49-F238E27FC236}">
                <a16:creationId xmlns:a16="http://schemas.microsoft.com/office/drawing/2014/main" id="{FAF9610F-5C3A-2175-B29D-A5F5DCA31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688" y="371456"/>
            <a:ext cx="2165710" cy="78808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ZoneTexte 9">
            <a:extLst>
              <a:ext uri="{FF2B5EF4-FFF2-40B4-BE49-F238E27FC236}">
                <a16:creationId xmlns:a16="http://schemas.microsoft.com/office/drawing/2014/main" id="{DECD5128-4A71-D669-7058-55346E01C048}"/>
              </a:ext>
            </a:extLst>
          </p:cNvPr>
          <p:cNvSpPr txBox="1"/>
          <p:nvPr/>
        </p:nvSpPr>
        <p:spPr>
          <a:xfrm>
            <a:off x="1080400" y="9249302"/>
            <a:ext cx="4721166" cy="430883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LE CDG16, VOTRE PARTENAIRE DANS LA GESTION DES RESSOURCES HUMAINES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EXPERTISE – CONSEIL - ACCOMPAGNEMENT</a:t>
            </a:r>
          </a:p>
        </p:txBody>
      </p:sp>
      <p:sp>
        <p:nvSpPr>
          <p:cNvPr id="5" name="ZoneTexte 38">
            <a:extLst>
              <a:ext uri="{FF2B5EF4-FFF2-40B4-BE49-F238E27FC236}">
                <a16:creationId xmlns:a16="http://schemas.microsoft.com/office/drawing/2014/main" id="{F3527ACF-7383-D008-2A96-C0BE48DAC2AF}"/>
              </a:ext>
            </a:extLst>
          </p:cNvPr>
          <p:cNvSpPr txBox="1"/>
          <p:nvPr/>
        </p:nvSpPr>
        <p:spPr>
          <a:xfrm>
            <a:off x="344875" y="6299246"/>
            <a:ext cx="6319180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>
                <a:solidFill>
                  <a:srgbClr val="000000"/>
                </a:solidFill>
                <a:uFillTx/>
                <a:latin typeface="Neue Haas Grotesk Text Pro" pitchFamily="34"/>
                <a:ea typeface="DejaVu Serif Condensed" pitchFamily="18"/>
                <a:cs typeface="KacstOffice" pitchFamily="2"/>
              </a:rPr>
              <a:t>CONTRIBUEZ A LA PRÉVENTION DES RISQUES AU SEIN DE LA COLLECTIVITÉ</a:t>
            </a:r>
          </a:p>
        </p:txBody>
      </p:sp>
      <p:sp>
        <p:nvSpPr>
          <p:cNvPr id="6" name="ZoneTexte 15">
            <a:extLst>
              <a:ext uri="{FF2B5EF4-FFF2-40B4-BE49-F238E27FC236}">
                <a16:creationId xmlns:a16="http://schemas.microsoft.com/office/drawing/2014/main" id="{746C5193-3C24-5437-D399-4720B9AF668E}"/>
              </a:ext>
            </a:extLst>
          </p:cNvPr>
          <p:cNvSpPr txBox="1"/>
          <p:nvPr/>
        </p:nvSpPr>
        <p:spPr>
          <a:xfrm>
            <a:off x="402326" y="1511887"/>
            <a:ext cx="5918143" cy="13234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4000" b="1" i="0" u="none" strike="noStrike" kern="1200" cap="none" spc="0" baseline="0">
                <a:solidFill>
                  <a:srgbClr val="025196"/>
                </a:solidFill>
                <a:uFillTx/>
                <a:latin typeface="Neue Haas Grotesk Text Pro" pitchFamily="34"/>
              </a:rPr>
              <a:t>DEVENEZ ASSISTANT DE PRÉVENTION</a:t>
            </a:r>
          </a:p>
        </p:txBody>
      </p:sp>
      <p:sp>
        <p:nvSpPr>
          <p:cNvPr id="7" name="ZoneTexte 43">
            <a:extLst>
              <a:ext uri="{FF2B5EF4-FFF2-40B4-BE49-F238E27FC236}">
                <a16:creationId xmlns:a16="http://schemas.microsoft.com/office/drawing/2014/main" id="{4BEE48B0-227C-F7EF-7C16-B327185EB41C}"/>
              </a:ext>
            </a:extLst>
          </p:cNvPr>
          <p:cNvSpPr txBox="1"/>
          <p:nvPr/>
        </p:nvSpPr>
        <p:spPr>
          <a:xfrm>
            <a:off x="2465094" y="271357"/>
            <a:ext cx="4037076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800" b="1" i="0" u="none" strike="noStrike" kern="1200" cap="none" spc="0" baseline="0">
                <a:solidFill>
                  <a:srgbClr val="025196"/>
                </a:solidFill>
                <a:uFillTx/>
                <a:latin typeface="Neue Haas Grotesk Text Pro" pitchFamily="34"/>
                <a:cs typeface="Arial" pitchFamily="34"/>
              </a:rPr>
              <a:t>Appel à candidature</a:t>
            </a:r>
          </a:p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1" i="0" u="none" strike="noStrike" kern="1200" cap="none" spc="0" baseline="0">
                <a:solidFill>
                  <a:srgbClr val="025196"/>
                </a:solidFill>
                <a:uFillTx/>
                <a:latin typeface="Neue Haas Grotesk Text Pro" pitchFamily="34"/>
                <a:cs typeface="Arial" pitchFamily="34"/>
              </a:rPr>
              <a:t>Du XX au XX XXXX</a:t>
            </a:r>
          </a:p>
        </p:txBody>
      </p:sp>
      <p:grpSp>
        <p:nvGrpSpPr>
          <p:cNvPr id="8" name="Groupe 48">
            <a:extLst>
              <a:ext uri="{FF2B5EF4-FFF2-40B4-BE49-F238E27FC236}">
                <a16:creationId xmlns:a16="http://schemas.microsoft.com/office/drawing/2014/main" id="{3BA9386F-FAE7-D5A6-DC62-2EC3DA02B017}"/>
              </a:ext>
            </a:extLst>
          </p:cNvPr>
          <p:cNvGrpSpPr/>
          <p:nvPr/>
        </p:nvGrpSpPr>
        <p:grpSpPr>
          <a:xfrm>
            <a:off x="2065254" y="2974863"/>
            <a:ext cx="2700031" cy="2600946"/>
            <a:chOff x="2065254" y="2974863"/>
            <a:chExt cx="2700031" cy="2600946"/>
          </a:xfrm>
        </p:grpSpPr>
        <p:pic>
          <p:nvPicPr>
            <p:cNvPr id="9" name="Image 46">
              <a:extLst>
                <a:ext uri="{FF2B5EF4-FFF2-40B4-BE49-F238E27FC236}">
                  <a16:creationId xmlns:a16="http://schemas.microsoft.com/office/drawing/2014/main" id="{C18D6AE8-FD7E-7EB9-F650-78210AD3A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5230"/>
            <a:stretch>
              <a:fillRect/>
            </a:stretch>
          </p:blipFill>
          <p:spPr>
            <a:xfrm>
              <a:off x="3279651" y="3239170"/>
              <a:ext cx="1485634" cy="2072323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0" name="Image 47">
              <a:extLst>
                <a:ext uri="{FF2B5EF4-FFF2-40B4-BE49-F238E27FC236}">
                  <a16:creationId xmlns:a16="http://schemas.microsoft.com/office/drawing/2014/main" id="{F2896ED7-EE42-8EDF-4239-65ACC8A9F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5230"/>
            <a:stretch>
              <a:fillRect/>
            </a:stretch>
          </p:blipFill>
          <p:spPr>
            <a:xfrm>
              <a:off x="2065254" y="3239170"/>
              <a:ext cx="1485634" cy="2072323"/>
            </a:xfrm>
            <a:prstGeom prst="rect">
              <a:avLst/>
            </a:prstGeom>
            <a:noFill/>
            <a:ln cap="flat">
              <a:noFill/>
            </a:ln>
          </p:spPr>
        </p:pic>
        <p:pic>
          <p:nvPicPr>
            <p:cNvPr id="11" name="Image 45">
              <a:extLst>
                <a:ext uri="{FF2B5EF4-FFF2-40B4-BE49-F238E27FC236}">
                  <a16:creationId xmlns:a16="http://schemas.microsoft.com/office/drawing/2014/main" id="{C39400CE-2F62-6EA2-EF7E-113F6EBF96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l="15230"/>
            <a:stretch>
              <a:fillRect/>
            </a:stretch>
          </p:blipFill>
          <p:spPr>
            <a:xfrm>
              <a:off x="2429103" y="2974863"/>
              <a:ext cx="1864598" cy="2600946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12" name="ZoneTexte 49">
            <a:extLst>
              <a:ext uri="{FF2B5EF4-FFF2-40B4-BE49-F238E27FC236}">
                <a16:creationId xmlns:a16="http://schemas.microsoft.com/office/drawing/2014/main" id="{ED0AED50-9DB3-F0F7-CDA1-1F04BC49EC83}"/>
              </a:ext>
            </a:extLst>
          </p:cNvPr>
          <p:cNvSpPr txBox="1"/>
          <p:nvPr/>
        </p:nvSpPr>
        <p:spPr>
          <a:xfrm>
            <a:off x="217590" y="7958562"/>
            <a:ext cx="2552383" cy="92333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800" b="1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  <a:cs typeface="KacstOffice" pitchFamily="2"/>
              </a:rPr>
              <a:t>POUR TOUTE QUESTION OU POUR POSTULER, VEUILLEZ CONTACTER</a:t>
            </a:r>
          </a:p>
        </p:txBody>
      </p:sp>
      <p:pic>
        <p:nvPicPr>
          <p:cNvPr id="13" name="Graphique 54" descr="Ampoule et engrenage">
            <a:extLst>
              <a:ext uri="{FF2B5EF4-FFF2-40B4-BE49-F238E27FC236}">
                <a16:creationId xmlns:a16="http://schemas.microsoft.com/office/drawing/2014/main" id="{1183E491-D50F-5B05-9D3D-9F302993F3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07103" y="2814495"/>
            <a:ext cx="914400" cy="91440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14" name="Groupe 66">
            <a:extLst>
              <a:ext uri="{FF2B5EF4-FFF2-40B4-BE49-F238E27FC236}">
                <a16:creationId xmlns:a16="http://schemas.microsoft.com/office/drawing/2014/main" id="{1BB42D16-A64B-F03B-294C-D7223F16BE18}"/>
              </a:ext>
            </a:extLst>
          </p:cNvPr>
          <p:cNvGrpSpPr/>
          <p:nvPr/>
        </p:nvGrpSpPr>
        <p:grpSpPr>
          <a:xfrm>
            <a:off x="2966491" y="7962522"/>
            <a:ext cx="1705529" cy="796104"/>
            <a:chOff x="2931886" y="7958562"/>
            <a:chExt cx="1705529" cy="796104"/>
          </a:xfrm>
        </p:grpSpPr>
        <p:sp>
          <p:nvSpPr>
            <p:cNvPr id="15" name="Rectangle : coins arrondis 51">
              <a:extLst>
                <a:ext uri="{FF2B5EF4-FFF2-40B4-BE49-F238E27FC236}">
                  <a16:creationId xmlns:a16="http://schemas.microsoft.com/office/drawing/2014/main" id="{CE00FDFA-F007-FDD4-8D70-ECB9EA1B8BA2}"/>
                </a:ext>
              </a:extLst>
            </p:cNvPr>
            <p:cNvSpPr/>
            <p:nvPr/>
          </p:nvSpPr>
          <p:spPr>
            <a:xfrm>
              <a:off x="2931886" y="7958562"/>
              <a:ext cx="1705529" cy="43088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983582"/>
            </a:solidFill>
            <a:ln w="12701" cap="flat">
              <a:solidFill>
                <a:srgbClr val="0A9591"/>
              </a:solidFill>
              <a:prstDash val="solid"/>
              <a:miter/>
            </a:ln>
            <a:effectLst>
              <a:outerShdw dist="38103" dir="54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400" b="1" i="0" u="none" strike="noStrike" kern="1200" cap="none" spc="0" baseline="0" dirty="0">
                  <a:solidFill>
                    <a:srgbClr val="FFFFFF"/>
                  </a:solidFill>
                  <a:uFillTx/>
                  <a:latin typeface="Neue Haas Grotesk Text Pro" pitchFamily="34"/>
                  <a:cs typeface="KacstOffice" pitchFamily="2"/>
                </a:rPr>
                <a:t>TÉLÉPHONE</a:t>
              </a:r>
            </a:p>
          </p:txBody>
        </p:sp>
        <p:pic>
          <p:nvPicPr>
            <p:cNvPr id="16" name="Image 62">
              <a:extLst>
                <a:ext uri="{FF2B5EF4-FFF2-40B4-BE49-F238E27FC236}">
                  <a16:creationId xmlns:a16="http://schemas.microsoft.com/office/drawing/2014/main" id="{455AFB3C-D83E-B385-A280-B18B1DB19B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84034" y="8553279"/>
              <a:ext cx="201387" cy="201387"/>
            </a:xfrm>
            <a:prstGeom prst="rect">
              <a:avLst/>
            </a:prstGeom>
            <a:noFill/>
            <a:ln cap="flat">
              <a:noFill/>
            </a:ln>
          </p:spPr>
        </p:pic>
      </p:grpSp>
      <p:grpSp>
        <p:nvGrpSpPr>
          <p:cNvPr id="17" name="Groupe 65">
            <a:extLst>
              <a:ext uri="{FF2B5EF4-FFF2-40B4-BE49-F238E27FC236}">
                <a16:creationId xmlns:a16="http://schemas.microsoft.com/office/drawing/2014/main" id="{8718D560-E441-A614-C9F1-9D48ABC570E9}"/>
              </a:ext>
            </a:extLst>
          </p:cNvPr>
          <p:cNvGrpSpPr/>
          <p:nvPr/>
        </p:nvGrpSpPr>
        <p:grpSpPr>
          <a:xfrm>
            <a:off x="4856104" y="7963226"/>
            <a:ext cx="1695909" cy="810770"/>
            <a:chOff x="4856104" y="7963226"/>
            <a:chExt cx="1695909" cy="810770"/>
          </a:xfrm>
        </p:grpSpPr>
        <p:sp>
          <p:nvSpPr>
            <p:cNvPr id="18" name="Rectangle : coins arrondis 52">
              <a:extLst>
                <a:ext uri="{FF2B5EF4-FFF2-40B4-BE49-F238E27FC236}">
                  <a16:creationId xmlns:a16="http://schemas.microsoft.com/office/drawing/2014/main" id="{D119454A-D370-64B9-6C19-28C38B9DA0B5}"/>
                </a:ext>
              </a:extLst>
            </p:cNvPr>
            <p:cNvSpPr/>
            <p:nvPr/>
          </p:nvSpPr>
          <p:spPr>
            <a:xfrm>
              <a:off x="4868539" y="7963226"/>
              <a:ext cx="1683474" cy="430883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w"/>
                <a:gd name="f4" fmla="val h"/>
                <a:gd name="f5" fmla="val ss"/>
                <a:gd name="f6" fmla="val 0"/>
                <a:gd name="f7" fmla="*/ 5419351 1 1725033"/>
                <a:gd name="f8" fmla="val 45"/>
                <a:gd name="f9" fmla="val 3600"/>
                <a:gd name="f10" fmla="abs f3"/>
                <a:gd name="f11" fmla="abs f4"/>
                <a:gd name="f12" fmla="abs f5"/>
                <a:gd name="f13" fmla="*/ f7 1 180"/>
                <a:gd name="f14" fmla="+- 0 0 f1"/>
                <a:gd name="f15" fmla="+- f6 f9 0"/>
                <a:gd name="f16" fmla="?: f10 f3 1"/>
                <a:gd name="f17" fmla="?: f11 f4 1"/>
                <a:gd name="f18" fmla="?: f12 f5 1"/>
                <a:gd name="f19" fmla="*/ f8 f13 1"/>
                <a:gd name="f20" fmla="+- f6 0 f15"/>
                <a:gd name="f21" fmla="+- f15 0 f6"/>
                <a:gd name="f22" fmla="*/ f16 1 21600"/>
                <a:gd name="f23" fmla="*/ f17 1 21600"/>
                <a:gd name="f24" fmla="*/ 21600 f16 1"/>
                <a:gd name="f25" fmla="*/ 21600 f17 1"/>
                <a:gd name="f26" fmla="+- 0 0 f19"/>
                <a:gd name="f27" fmla="abs f20"/>
                <a:gd name="f28" fmla="abs f21"/>
                <a:gd name="f29" fmla="?: f20 f14 f1"/>
                <a:gd name="f30" fmla="?: f20 f1 f14"/>
                <a:gd name="f31" fmla="?: f20 f2 f1"/>
                <a:gd name="f32" fmla="?: f20 f1 f2"/>
                <a:gd name="f33" fmla="?: f21 f14 f1"/>
                <a:gd name="f34" fmla="?: f21 f1 f14"/>
                <a:gd name="f35" fmla="?: f20 0 f0"/>
                <a:gd name="f36" fmla="?: f20 f0 0"/>
                <a:gd name="f37" fmla="min f23 f22"/>
                <a:gd name="f38" fmla="*/ f24 1 f18"/>
                <a:gd name="f39" fmla="*/ f25 1 f18"/>
                <a:gd name="f40" fmla="*/ f26 f0 1"/>
                <a:gd name="f41" fmla="?: f20 f32 f31"/>
                <a:gd name="f42" fmla="?: f20 f31 f32"/>
                <a:gd name="f43" fmla="?: f21 f30 f29"/>
                <a:gd name="f44" fmla="val f38"/>
                <a:gd name="f45" fmla="val f39"/>
                <a:gd name="f46" fmla="*/ f40 1 f7"/>
                <a:gd name="f47" fmla="?: f21 f42 f41"/>
                <a:gd name="f48" fmla="*/ f15 f37 1"/>
                <a:gd name="f49" fmla="*/ f6 f37 1"/>
                <a:gd name="f50" fmla="*/ f27 f37 1"/>
                <a:gd name="f51" fmla="*/ f28 f37 1"/>
                <a:gd name="f52" fmla="+- f45 0 f9"/>
                <a:gd name="f53" fmla="+- f44 0 f9"/>
                <a:gd name="f54" fmla="+- f46 0 f1"/>
                <a:gd name="f55" fmla="*/ f45 f37 1"/>
                <a:gd name="f56" fmla="*/ f44 f37 1"/>
                <a:gd name="f57" fmla="+- f45 0 f52"/>
                <a:gd name="f58" fmla="+- f44 0 f53"/>
                <a:gd name="f59" fmla="+- f52 0 f45"/>
                <a:gd name="f60" fmla="+- f53 0 f44"/>
                <a:gd name="f61" fmla="+- f54 f1 0"/>
                <a:gd name="f62" fmla="*/ f52 f37 1"/>
                <a:gd name="f63" fmla="*/ f53 f37 1"/>
                <a:gd name="f64" fmla="abs f57"/>
                <a:gd name="f65" fmla="?: f57 0 f0"/>
                <a:gd name="f66" fmla="?: f57 f0 0"/>
                <a:gd name="f67" fmla="?: f57 f33 f34"/>
                <a:gd name="f68" fmla="abs f58"/>
                <a:gd name="f69" fmla="abs f59"/>
                <a:gd name="f70" fmla="?: f58 f14 f1"/>
                <a:gd name="f71" fmla="?: f58 f1 f14"/>
                <a:gd name="f72" fmla="?: f58 f2 f1"/>
                <a:gd name="f73" fmla="?: f58 f1 f2"/>
                <a:gd name="f74" fmla="abs f60"/>
                <a:gd name="f75" fmla="?: f60 f14 f1"/>
                <a:gd name="f76" fmla="?: f60 f1 f14"/>
                <a:gd name="f77" fmla="?: f60 f36 f35"/>
                <a:gd name="f78" fmla="?: f60 f35 f36"/>
                <a:gd name="f79" fmla="*/ f61 f7 1"/>
                <a:gd name="f80" fmla="?: f21 f66 f65"/>
                <a:gd name="f81" fmla="?: f21 f65 f66"/>
                <a:gd name="f82" fmla="?: f58 f73 f72"/>
                <a:gd name="f83" fmla="?: f58 f72 f73"/>
                <a:gd name="f84" fmla="?: f59 f71 f70"/>
                <a:gd name="f85" fmla="?: f20 f77 f78"/>
                <a:gd name="f86" fmla="?: f20 f75 f76"/>
                <a:gd name="f87" fmla="*/ f79 1 f0"/>
                <a:gd name="f88" fmla="*/ f64 f37 1"/>
                <a:gd name="f89" fmla="*/ f68 f37 1"/>
                <a:gd name="f90" fmla="*/ f69 f37 1"/>
                <a:gd name="f91" fmla="*/ f74 f37 1"/>
                <a:gd name="f92" fmla="?: f57 f80 f81"/>
                <a:gd name="f93" fmla="?: f59 f83 f82"/>
                <a:gd name="f94" fmla="+- 0 0 f87"/>
                <a:gd name="f95" fmla="+- 0 0 f94"/>
                <a:gd name="f96" fmla="*/ f95 f0 1"/>
                <a:gd name="f97" fmla="*/ f96 1 f7"/>
                <a:gd name="f98" fmla="+- f97 0 f1"/>
                <a:gd name="f99" fmla="cos 1 f98"/>
                <a:gd name="f100" fmla="+- 0 0 f99"/>
                <a:gd name="f101" fmla="+- 0 0 f100"/>
                <a:gd name="f102" fmla="val f101"/>
                <a:gd name="f103" fmla="+- 0 0 f102"/>
                <a:gd name="f104" fmla="*/ f9 f103 1"/>
                <a:gd name="f105" fmla="*/ f104 3163 1"/>
                <a:gd name="f106" fmla="*/ f105 1 7636"/>
                <a:gd name="f107" fmla="+- f6 f106 0"/>
                <a:gd name="f108" fmla="+- f44 0 f106"/>
                <a:gd name="f109" fmla="+- f45 0 f106"/>
                <a:gd name="f110" fmla="*/ f107 f37 1"/>
                <a:gd name="f111" fmla="*/ f108 f37 1"/>
                <a:gd name="f112" fmla="*/ f109 f3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10" t="f110" r="f111" b="f112"/>
              <a:pathLst>
                <a:path>
                  <a:moveTo>
                    <a:pt x="f48" y="f49"/>
                  </a:moveTo>
                  <a:arcTo wR="f50" hR="f51" stAng="f47" swAng="f43"/>
                  <a:lnTo>
                    <a:pt x="f49" y="f62"/>
                  </a:lnTo>
                  <a:arcTo wR="f51" hR="f88" stAng="f92" swAng="f67"/>
                  <a:lnTo>
                    <a:pt x="f63" y="f55"/>
                  </a:lnTo>
                  <a:arcTo wR="f89" hR="f90" stAng="f93" swAng="f84"/>
                  <a:lnTo>
                    <a:pt x="f56" y="f48"/>
                  </a:lnTo>
                  <a:arcTo wR="f91" hR="f50" stAng="f85" swAng="f86"/>
                  <a:close/>
                </a:path>
              </a:pathLst>
            </a:custGeom>
            <a:solidFill>
              <a:srgbClr val="983582"/>
            </a:solidFill>
            <a:ln w="12701" cap="flat">
              <a:solidFill>
                <a:srgbClr val="0A9591"/>
              </a:solidFill>
              <a:prstDash val="solid"/>
              <a:miter/>
            </a:ln>
            <a:effectLst>
              <a:outerShdw dist="38103" dir="5400000" algn="tl">
                <a:srgbClr val="000000">
                  <a:alpha val="40000"/>
                </a:srgbClr>
              </a:outerShdw>
            </a:effectLst>
          </p:spPr>
          <p:txBody>
            <a:bodyPr vert="horz" wrap="square" lIns="91440" tIns="45720" rIns="91440" bIns="45720" anchor="ctr" anchorCtr="1" compatLnSpc="1">
              <a:no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fr-FR" sz="1400" b="1" i="0" u="none" strike="noStrike" kern="1200" cap="none" spc="0" baseline="0">
                  <a:solidFill>
                    <a:srgbClr val="FFFFFF"/>
                  </a:solidFill>
                  <a:uFillTx/>
                  <a:latin typeface="Neue Haas Grotesk Text Pro" pitchFamily="34"/>
                  <a:cs typeface="KacstOffice" pitchFamily="2"/>
                </a:rPr>
                <a:t>MAIL</a:t>
              </a:r>
            </a:p>
          </p:txBody>
        </p:sp>
        <p:pic>
          <p:nvPicPr>
            <p:cNvPr id="19" name="Image 64">
              <a:extLst>
                <a:ext uri="{FF2B5EF4-FFF2-40B4-BE49-F238E27FC236}">
                  <a16:creationId xmlns:a16="http://schemas.microsoft.com/office/drawing/2014/main" id="{133E4E78-7973-DCE8-0288-6A79B8CDD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56104" y="8533939"/>
              <a:ext cx="240057" cy="240057"/>
            </a:xfrm>
            <a:prstGeom prst="rect">
              <a:avLst/>
            </a:prstGeom>
            <a:noFill/>
            <a:ln cap="flat">
              <a:noFill/>
            </a:ln>
          </p:spPr>
        </p:pic>
      </p:grpSp>
      <p:sp>
        <p:nvSpPr>
          <p:cNvPr id="20" name="ZoneTexte 77">
            <a:extLst>
              <a:ext uri="{FF2B5EF4-FFF2-40B4-BE49-F238E27FC236}">
                <a16:creationId xmlns:a16="http://schemas.microsoft.com/office/drawing/2014/main" id="{72F8835A-6FA1-7D50-397C-254E730F6ABB}"/>
              </a:ext>
            </a:extLst>
          </p:cNvPr>
          <p:cNvSpPr txBox="1"/>
          <p:nvPr/>
        </p:nvSpPr>
        <p:spPr>
          <a:xfrm>
            <a:off x="265688" y="7015953"/>
            <a:ext cx="6497396" cy="10156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Neue Haas Grotesk Text Pro Ligh" pitchFamily="34"/>
                <a:ea typeface="DejaVu Serif Condensed" pitchFamily="18"/>
                <a:cs typeface="KacstOffice" pitchFamily="2"/>
              </a:rPr>
              <a:t>Évaluation des risques professionnels   Trousses de secours    Gestion des registres obligatoires </a:t>
            </a: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000" b="0" i="0" u="none" strike="noStrike" kern="1200" cap="none" spc="0" baseline="0" dirty="0">
                <a:solidFill>
                  <a:srgbClr val="000000"/>
                </a:solidFill>
                <a:uFillTx/>
                <a:latin typeface="Neue Haas Grotesk Text Pro Ligh" pitchFamily="34"/>
                <a:ea typeface="DejaVu Serif Condensed" pitchFamily="18"/>
                <a:cs typeface="KacstOffice" pitchFamily="2"/>
              </a:rPr>
              <a:t> </a:t>
            </a:r>
          </a:p>
        </p:txBody>
      </p:sp>
      <p:sp>
        <p:nvSpPr>
          <p:cNvPr id="21" name="ZoneTexte 78">
            <a:extLst>
              <a:ext uri="{FF2B5EF4-FFF2-40B4-BE49-F238E27FC236}">
                <a16:creationId xmlns:a16="http://schemas.microsoft.com/office/drawing/2014/main" id="{AD6F3ADC-3A34-6621-1227-EC71422EB4EA}"/>
              </a:ext>
            </a:extLst>
          </p:cNvPr>
          <p:cNvSpPr txBox="1"/>
          <p:nvPr/>
        </p:nvSpPr>
        <p:spPr>
          <a:xfrm>
            <a:off x="3160504" y="8501588"/>
            <a:ext cx="168347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Neue Haas Grotesk Text Pro Ligh" pitchFamily="34"/>
              </a:rPr>
              <a:t>04.00.00.00.00</a:t>
            </a:r>
          </a:p>
        </p:txBody>
      </p:sp>
      <p:sp>
        <p:nvSpPr>
          <p:cNvPr id="22" name="ZoneTexte 79">
            <a:extLst>
              <a:ext uri="{FF2B5EF4-FFF2-40B4-BE49-F238E27FC236}">
                <a16:creationId xmlns:a16="http://schemas.microsoft.com/office/drawing/2014/main" id="{FB015D98-ADF7-E052-C0DB-C64FFB87A797}"/>
              </a:ext>
            </a:extLst>
          </p:cNvPr>
          <p:cNvSpPr txBox="1"/>
          <p:nvPr/>
        </p:nvSpPr>
        <p:spPr>
          <a:xfrm>
            <a:off x="5079610" y="8500079"/>
            <a:ext cx="1683474" cy="307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Neue Haas Grotesk Text Pro Ligh" pitchFamily="34"/>
              </a:rPr>
              <a:t>azerty@azerty.fr</a:t>
            </a:r>
          </a:p>
        </p:txBody>
      </p:sp>
      <p:sp>
        <p:nvSpPr>
          <p:cNvPr id="23" name="Ellipse 23">
            <a:extLst>
              <a:ext uri="{FF2B5EF4-FFF2-40B4-BE49-F238E27FC236}">
                <a16:creationId xmlns:a16="http://schemas.microsoft.com/office/drawing/2014/main" id="{4FD5D53C-F0D2-FBA0-D664-F585F063F634}"/>
              </a:ext>
            </a:extLst>
          </p:cNvPr>
          <p:cNvSpPr/>
          <p:nvPr/>
        </p:nvSpPr>
        <p:spPr>
          <a:xfrm>
            <a:off x="4963825" y="7192816"/>
            <a:ext cx="71999" cy="71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5" name="Ellipse 25">
            <a:extLst>
              <a:ext uri="{FF2B5EF4-FFF2-40B4-BE49-F238E27FC236}">
                <a16:creationId xmlns:a16="http://schemas.microsoft.com/office/drawing/2014/main" id="{114E4B98-1B61-CD23-467D-D06A16241709}"/>
              </a:ext>
            </a:extLst>
          </p:cNvPr>
          <p:cNvSpPr/>
          <p:nvPr/>
        </p:nvSpPr>
        <p:spPr>
          <a:xfrm>
            <a:off x="1993255" y="7484175"/>
            <a:ext cx="71999" cy="7199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000000"/>
          </a:solidFill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</TotalTime>
  <Words>68</Words>
  <Application>Microsoft Office PowerPoint</Application>
  <PresentationFormat>Format A4 (210 x 297 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Neue Haas Grotesk Text Pro</vt:lpstr>
      <vt:lpstr>Neue Haas Grotesk Text Pro Ligh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CDG16 NAIS BOUTENEGRE</dc:creator>
  <cp:lastModifiedBy>CDG16 NAIS BOUTENEGRE</cp:lastModifiedBy>
  <cp:revision>1</cp:revision>
  <dcterms:created xsi:type="dcterms:W3CDTF">2023-02-10T09:37:51Z</dcterms:created>
  <dcterms:modified xsi:type="dcterms:W3CDTF">2023-02-10T09:39:07Z</dcterms:modified>
</cp:coreProperties>
</file>