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71" r:id="rId2"/>
    <p:sldId id="438" r:id="rId3"/>
    <p:sldId id="436" r:id="rId4"/>
    <p:sldId id="425" r:id="rId5"/>
    <p:sldId id="418" r:id="rId6"/>
    <p:sldId id="415" r:id="rId7"/>
    <p:sldId id="427" r:id="rId8"/>
    <p:sldId id="439" r:id="rId9"/>
    <p:sldId id="440" r:id="rId10"/>
    <p:sldId id="428" r:id="rId11"/>
    <p:sldId id="429" r:id="rId12"/>
    <p:sldId id="430" r:id="rId13"/>
    <p:sldId id="434" r:id="rId14"/>
    <p:sldId id="435" r:id="rId15"/>
  </p:sldIdLst>
  <p:sldSz cx="9144000" cy="6858000" type="screen4x3"/>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49">
          <p15:clr>
            <a:srgbClr val="A4A3A4"/>
          </p15:clr>
        </p15:guide>
        <p15:guide id="2" pos="216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GNAUX Emmanuelle" initials="VE"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149"/>
      </p:cViewPr>
      <p:guideLst>
        <p:guide orient="horz" pos="3294"/>
        <p:guide pos="2880"/>
      </p:guideLst>
    </p:cSldViewPr>
  </p:slideViewPr>
  <p:notesTextViewPr>
    <p:cViewPr>
      <p:scale>
        <a:sx n="1" d="1"/>
        <a:sy n="1" d="1"/>
      </p:scale>
      <p:origin x="0" y="0"/>
    </p:cViewPr>
  </p:notesTextViewPr>
  <p:notesViewPr>
    <p:cSldViewPr>
      <p:cViewPr varScale="1">
        <p:scale>
          <a:sx n="51" d="100"/>
          <a:sy n="51" d="100"/>
        </p:scale>
        <p:origin x="-2994" y="-96"/>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dirty="0"/>
              <a:t>Perte de salaire selon les situations</a:t>
            </a:r>
          </a:p>
        </c:rich>
      </c:tx>
      <c:layout/>
      <c:overlay val="0"/>
    </c:title>
    <c:autoTitleDeleted val="0"/>
    <c:plotArea>
      <c:layout/>
      <c:barChart>
        <c:barDir val="bar"/>
        <c:grouping val="clustered"/>
        <c:varyColors val="0"/>
        <c:ser>
          <c:idx val="0"/>
          <c:order val="0"/>
          <c:invertIfNegative val="0"/>
          <c:dPt>
            <c:idx val="2"/>
            <c:invertIfNegative val="0"/>
            <c:bubble3D val="0"/>
            <c:spPr>
              <a:solidFill>
                <a:schemeClr val="accent6"/>
              </a:solidFill>
            </c:spPr>
          </c:dPt>
          <c:dPt>
            <c:idx val="3"/>
            <c:invertIfNegative val="0"/>
            <c:bubble3D val="0"/>
            <c:spPr>
              <a:solidFill>
                <a:schemeClr val="accent6"/>
              </a:solidFill>
            </c:spPr>
          </c:dPt>
          <c:dPt>
            <c:idx val="4"/>
            <c:invertIfNegative val="0"/>
            <c:bubble3D val="0"/>
            <c:spPr>
              <a:solidFill>
                <a:srgbClr val="C00000"/>
              </a:solidFill>
            </c:spPr>
          </c:dPt>
          <c:dLbls>
            <c:dLbl>
              <c:idx val="1"/>
              <c:spPr/>
              <c:txPr>
                <a:bodyPr/>
                <a:lstStyle/>
                <a:p>
                  <a:pPr>
                    <a:defRPr b="1">
                      <a:solidFill>
                        <a:schemeClr val="bg1"/>
                      </a:solidFill>
                    </a:defRPr>
                  </a:pPr>
                  <a:endParaRPr lang="fr-FR"/>
                </a:p>
              </c:txPr>
              <c:dLblPos val="inEnd"/>
              <c:showLegendKey val="0"/>
              <c:showVal val="1"/>
              <c:showCatName val="0"/>
              <c:showSerName val="0"/>
              <c:showPercent val="0"/>
              <c:showBubbleSize val="0"/>
            </c:dLbl>
            <c:dLbl>
              <c:idx val="4"/>
              <c:spPr/>
              <c:txPr>
                <a:bodyPr/>
                <a:lstStyle/>
                <a:p>
                  <a:pPr>
                    <a:defRPr b="1">
                      <a:solidFill>
                        <a:schemeClr val="bg1"/>
                      </a:solidFill>
                    </a:defRPr>
                  </a:pPr>
                  <a:endParaRPr lang="fr-FR"/>
                </a:p>
              </c:txPr>
              <c:dLblPos val="inEnd"/>
              <c:showLegendKey val="0"/>
              <c:showVal val="1"/>
              <c:showCatName val="0"/>
              <c:showSerName val="0"/>
              <c:showPercent val="0"/>
              <c:showBubbleSize val="0"/>
            </c:dLbl>
            <c:txPr>
              <a:bodyPr/>
              <a:lstStyle/>
              <a:p>
                <a:pPr>
                  <a:defRPr b="1"/>
                </a:pPr>
                <a:endParaRPr lang="fr-FR"/>
              </a:p>
            </c:txPr>
            <c:dLblPos val="inEnd"/>
            <c:showLegendKey val="0"/>
            <c:showVal val="1"/>
            <c:showCatName val="0"/>
            <c:showSerName val="0"/>
            <c:showPercent val="0"/>
            <c:showBubbleSize val="0"/>
            <c:showLeaderLines val="0"/>
          </c:dLbls>
          <c:cat>
            <c:strRef>
              <c:f>'INTRO RISK'!$A$10:$A$14</c:f>
              <c:strCache>
                <c:ptCount val="5"/>
                <c:pt idx="0">
                  <c:v>Journée de carence (1 jour)</c:v>
                </c:pt>
                <c:pt idx="1">
                  <c:v>Maladie ordinaire (9 mois)</c:v>
                </c:pt>
                <c:pt idx="2">
                  <c:v>Longue maladie (2 ans)</c:v>
                </c:pt>
                <c:pt idx="3">
                  <c:v>Longue durée (2 ans)</c:v>
                </c:pt>
                <c:pt idx="4">
                  <c:v>Invalidité (5,5 ans)</c:v>
                </c:pt>
              </c:strCache>
            </c:strRef>
          </c:cat>
          <c:val>
            <c:numRef>
              <c:f>'INTRO RISK'!$B$10:$B$14</c:f>
              <c:numCache>
                <c:formatCode>#,##0\ "€"</c:formatCode>
                <c:ptCount val="5"/>
                <c:pt idx="0">
                  <c:v>49.342105263157897</c:v>
                </c:pt>
                <c:pt idx="1">
                  <c:v>6750</c:v>
                </c:pt>
                <c:pt idx="2">
                  <c:v>18000</c:v>
                </c:pt>
                <c:pt idx="3">
                  <c:v>18000</c:v>
                </c:pt>
                <c:pt idx="4">
                  <c:v>39240.299999999988</c:v>
                </c:pt>
              </c:numCache>
            </c:numRef>
          </c:val>
        </c:ser>
        <c:dLbls>
          <c:dLblPos val="inEnd"/>
          <c:showLegendKey val="0"/>
          <c:showVal val="1"/>
          <c:showCatName val="0"/>
          <c:showSerName val="0"/>
          <c:showPercent val="0"/>
          <c:showBubbleSize val="0"/>
        </c:dLbls>
        <c:gapWidth val="150"/>
        <c:axId val="66165248"/>
        <c:axId val="119436928"/>
      </c:barChart>
      <c:catAx>
        <c:axId val="66165248"/>
        <c:scaling>
          <c:orientation val="minMax"/>
        </c:scaling>
        <c:delete val="0"/>
        <c:axPos val="l"/>
        <c:majorTickMark val="out"/>
        <c:minorTickMark val="none"/>
        <c:tickLblPos val="nextTo"/>
        <c:txPr>
          <a:bodyPr/>
          <a:lstStyle/>
          <a:p>
            <a:pPr>
              <a:defRPr b="1"/>
            </a:pPr>
            <a:endParaRPr lang="fr-FR"/>
          </a:p>
        </c:txPr>
        <c:crossAx val="119436928"/>
        <c:crosses val="autoZero"/>
        <c:auto val="1"/>
        <c:lblAlgn val="ctr"/>
        <c:lblOffset val="100"/>
        <c:noMultiLvlLbl val="0"/>
      </c:catAx>
      <c:valAx>
        <c:axId val="119436928"/>
        <c:scaling>
          <c:orientation val="minMax"/>
        </c:scaling>
        <c:delete val="1"/>
        <c:axPos val="b"/>
        <c:numFmt formatCode="#,##0\ &quot;€&quot;" sourceLinked="1"/>
        <c:majorTickMark val="out"/>
        <c:minorTickMark val="none"/>
        <c:tickLblPos val="nextTo"/>
        <c:crossAx val="66165248"/>
        <c:crosses val="autoZero"/>
        <c:crossBetween val="between"/>
      </c:valAx>
      <c:spPr>
        <a:noFill/>
        <a:ln w="25400">
          <a:noFill/>
        </a:ln>
      </c:spPr>
    </c:plotArea>
    <c:plotVisOnly val="1"/>
    <c:dispBlanksAs val="gap"/>
    <c:showDLblsOverMax val="0"/>
  </c:chart>
  <c:txPr>
    <a:bodyPr/>
    <a:lstStyle/>
    <a:p>
      <a:pPr>
        <a:defRPr sz="16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8" cy="511730"/>
          </a:xfrm>
          <a:prstGeom prst="rect">
            <a:avLst/>
          </a:prstGeom>
        </p:spPr>
        <p:txBody>
          <a:bodyPr vert="horz" lIns="94348" tIns="47173" rIns="94348" bIns="47173" rtlCol="0"/>
          <a:lstStyle>
            <a:lvl1pPr algn="l">
              <a:defRPr sz="1200"/>
            </a:lvl1pPr>
          </a:lstStyle>
          <a:p>
            <a:endParaRPr lang="fr-FR" dirty="0"/>
          </a:p>
        </p:txBody>
      </p:sp>
      <p:sp>
        <p:nvSpPr>
          <p:cNvPr id="3" name="Espace réservé de la date 2"/>
          <p:cNvSpPr>
            <a:spLocks noGrp="1"/>
          </p:cNvSpPr>
          <p:nvPr>
            <p:ph type="dt" sz="quarter" idx="1"/>
          </p:nvPr>
        </p:nvSpPr>
        <p:spPr>
          <a:xfrm>
            <a:off x="4023992" y="0"/>
            <a:ext cx="3078428" cy="511730"/>
          </a:xfrm>
          <a:prstGeom prst="rect">
            <a:avLst/>
          </a:prstGeom>
        </p:spPr>
        <p:txBody>
          <a:bodyPr vert="horz" lIns="94348" tIns="47173" rIns="94348" bIns="47173" rtlCol="0"/>
          <a:lstStyle>
            <a:lvl1pPr algn="r">
              <a:defRPr sz="1200"/>
            </a:lvl1pPr>
          </a:lstStyle>
          <a:p>
            <a:fld id="{93FFBAC1-4E9F-46A2-AC67-FBEDA06D791C}" type="datetimeFigureOut">
              <a:rPr lang="fr-FR" smtClean="0"/>
              <a:t>03/09/2020</a:t>
            </a:fld>
            <a:endParaRPr lang="fr-FR" dirty="0"/>
          </a:p>
        </p:txBody>
      </p:sp>
      <p:sp>
        <p:nvSpPr>
          <p:cNvPr id="4" name="Espace réservé du pied de page 3"/>
          <p:cNvSpPr>
            <a:spLocks noGrp="1"/>
          </p:cNvSpPr>
          <p:nvPr>
            <p:ph type="ftr" sz="quarter" idx="2"/>
          </p:nvPr>
        </p:nvSpPr>
        <p:spPr>
          <a:xfrm>
            <a:off x="0" y="9721107"/>
            <a:ext cx="3078428" cy="511730"/>
          </a:xfrm>
          <a:prstGeom prst="rect">
            <a:avLst/>
          </a:prstGeom>
        </p:spPr>
        <p:txBody>
          <a:bodyPr vert="horz" lIns="94348" tIns="47173" rIns="94348" bIns="47173"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4023992" y="9721107"/>
            <a:ext cx="3078428" cy="511730"/>
          </a:xfrm>
          <a:prstGeom prst="rect">
            <a:avLst/>
          </a:prstGeom>
        </p:spPr>
        <p:txBody>
          <a:bodyPr vert="horz" lIns="94348" tIns="47173" rIns="94348" bIns="47173" rtlCol="0" anchor="b"/>
          <a:lstStyle>
            <a:lvl1pPr algn="r">
              <a:defRPr sz="1200"/>
            </a:lvl1pPr>
          </a:lstStyle>
          <a:p>
            <a:fld id="{8217F6A2-A37B-4205-B415-360D7F537671}" type="slidenum">
              <a:rPr lang="fr-FR" smtClean="0"/>
              <a:t>‹N°›</a:t>
            </a:fld>
            <a:endParaRPr lang="fr-FR" dirty="0"/>
          </a:p>
        </p:txBody>
      </p:sp>
    </p:spTree>
    <p:extLst>
      <p:ext uri="{BB962C8B-B14F-4D97-AF65-F5344CB8AC3E}">
        <p14:creationId xmlns:p14="http://schemas.microsoft.com/office/powerpoint/2010/main" val="30711705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8" cy="511730"/>
          </a:xfrm>
          <a:prstGeom prst="rect">
            <a:avLst/>
          </a:prstGeom>
        </p:spPr>
        <p:txBody>
          <a:bodyPr vert="horz" lIns="94348" tIns="47173" rIns="94348" bIns="47173" rtlCol="0"/>
          <a:lstStyle>
            <a:lvl1pPr algn="l">
              <a:defRPr sz="1200"/>
            </a:lvl1pPr>
          </a:lstStyle>
          <a:p>
            <a:endParaRPr lang="fr-FR" dirty="0"/>
          </a:p>
        </p:txBody>
      </p:sp>
      <p:sp>
        <p:nvSpPr>
          <p:cNvPr id="3" name="Espace réservé de la date 2"/>
          <p:cNvSpPr>
            <a:spLocks noGrp="1"/>
          </p:cNvSpPr>
          <p:nvPr>
            <p:ph type="dt" idx="1"/>
          </p:nvPr>
        </p:nvSpPr>
        <p:spPr>
          <a:xfrm>
            <a:off x="4023992" y="0"/>
            <a:ext cx="3078428" cy="511730"/>
          </a:xfrm>
          <a:prstGeom prst="rect">
            <a:avLst/>
          </a:prstGeom>
        </p:spPr>
        <p:txBody>
          <a:bodyPr vert="horz" lIns="94348" tIns="47173" rIns="94348" bIns="47173" rtlCol="0"/>
          <a:lstStyle>
            <a:lvl1pPr algn="r">
              <a:defRPr sz="1200"/>
            </a:lvl1pPr>
          </a:lstStyle>
          <a:p>
            <a:fld id="{B802F314-0DF5-48E5-9379-9B2B7A615A9C}" type="datetimeFigureOut">
              <a:rPr lang="fr-FR" smtClean="0"/>
              <a:t>03/09/2020</a:t>
            </a:fld>
            <a:endParaRPr lang="fr-FR" dirty="0"/>
          </a:p>
        </p:txBody>
      </p:sp>
      <p:sp>
        <p:nvSpPr>
          <p:cNvPr id="4" name="Espace réservé de l'image des diapositives 3"/>
          <p:cNvSpPr>
            <a:spLocks noGrp="1" noRot="1" noChangeAspect="1"/>
          </p:cNvSpPr>
          <p:nvPr>
            <p:ph type="sldImg" idx="2"/>
          </p:nvPr>
        </p:nvSpPr>
        <p:spPr>
          <a:xfrm>
            <a:off x="993775" y="766763"/>
            <a:ext cx="5116513" cy="3836987"/>
          </a:xfrm>
          <a:prstGeom prst="rect">
            <a:avLst/>
          </a:prstGeom>
          <a:noFill/>
          <a:ln w="12700">
            <a:solidFill>
              <a:prstClr val="black"/>
            </a:solidFill>
          </a:ln>
        </p:spPr>
        <p:txBody>
          <a:bodyPr vert="horz" lIns="94348" tIns="47173" rIns="94348" bIns="47173" rtlCol="0" anchor="ctr"/>
          <a:lstStyle/>
          <a:p>
            <a:endParaRPr lang="fr-FR" dirty="0"/>
          </a:p>
        </p:txBody>
      </p:sp>
      <p:sp>
        <p:nvSpPr>
          <p:cNvPr id="5" name="Espace réservé des commentaires 4"/>
          <p:cNvSpPr>
            <a:spLocks noGrp="1"/>
          </p:cNvSpPr>
          <p:nvPr>
            <p:ph type="body" sz="quarter" idx="3"/>
          </p:nvPr>
        </p:nvSpPr>
        <p:spPr>
          <a:xfrm>
            <a:off x="710407" y="4861442"/>
            <a:ext cx="5683250" cy="4605576"/>
          </a:xfrm>
          <a:prstGeom prst="rect">
            <a:avLst/>
          </a:prstGeom>
        </p:spPr>
        <p:txBody>
          <a:bodyPr vert="horz" lIns="94348" tIns="47173" rIns="94348" bIns="47173"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7"/>
            <a:ext cx="3078428" cy="511730"/>
          </a:xfrm>
          <a:prstGeom prst="rect">
            <a:avLst/>
          </a:prstGeom>
        </p:spPr>
        <p:txBody>
          <a:bodyPr vert="horz" lIns="94348" tIns="47173" rIns="94348" bIns="47173"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4023992" y="9721107"/>
            <a:ext cx="3078428" cy="511730"/>
          </a:xfrm>
          <a:prstGeom prst="rect">
            <a:avLst/>
          </a:prstGeom>
        </p:spPr>
        <p:txBody>
          <a:bodyPr vert="horz" lIns="94348" tIns="47173" rIns="94348" bIns="47173" rtlCol="0" anchor="b"/>
          <a:lstStyle>
            <a:lvl1pPr algn="r">
              <a:defRPr sz="1200"/>
            </a:lvl1pPr>
          </a:lstStyle>
          <a:p>
            <a:fld id="{BC00ECB9-0922-4912-BE5E-6D92E07D9D7A}" type="slidenum">
              <a:rPr lang="fr-FR" smtClean="0"/>
              <a:t>‹N°›</a:t>
            </a:fld>
            <a:endParaRPr lang="fr-FR" dirty="0"/>
          </a:p>
        </p:txBody>
      </p:sp>
    </p:spTree>
    <p:extLst>
      <p:ext uri="{BB962C8B-B14F-4D97-AF65-F5344CB8AC3E}">
        <p14:creationId xmlns:p14="http://schemas.microsoft.com/office/powerpoint/2010/main" val="248538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D098D13-9A92-4158-81A8-3755E0F256E0}"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
        <p:nvSpPr>
          <p:cNvPr id="8" name="Espace réservé du contenu 7"/>
          <p:cNvSpPr>
            <a:spLocks noGrp="1"/>
          </p:cNvSpPr>
          <p:nvPr>
            <p:ph sz="quarter" idx="13" hasCustomPrompt="1"/>
          </p:nvPr>
        </p:nvSpPr>
        <p:spPr>
          <a:xfrm>
            <a:off x="3635375" y="6381328"/>
            <a:ext cx="2016125" cy="287338"/>
          </a:xfrm>
        </p:spPr>
        <p:txBody>
          <a:bodyPr>
            <a:normAutofit/>
          </a:bodyPr>
          <a:lstStyle>
            <a:lvl1pPr marL="0" indent="0" algn="ctr">
              <a:buNone/>
              <a:defRPr sz="1200" b="1"/>
            </a:lvl1pPr>
          </a:lstStyle>
          <a:p>
            <a:pPr lvl="0"/>
            <a:r>
              <a:rPr lang="fr-FR" dirty="0" smtClean="0"/>
              <a:t>ALCEGA Conseil</a:t>
            </a:r>
            <a:endParaRPr lang="fr-FR" dirty="0"/>
          </a:p>
        </p:txBody>
      </p:sp>
    </p:spTree>
    <p:extLst>
      <p:ext uri="{BB962C8B-B14F-4D97-AF65-F5344CB8AC3E}">
        <p14:creationId xmlns:p14="http://schemas.microsoft.com/office/powerpoint/2010/main" val="36002206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28A5B78-865F-4BD0-A088-08D0BFA04ECA}"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4038214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2E3D16-A8AC-4593-8A34-8BDDDA0D7B98}"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73304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418058"/>
          </a:xfrm>
        </p:spPr>
        <p:txBody>
          <a:bodyPr>
            <a:noAutofit/>
          </a:bodyPr>
          <a:lstStyle>
            <a:lvl1pPr algn="l">
              <a:defRPr sz="2000" b="1">
                <a:solidFill>
                  <a:schemeClr val="tx2"/>
                </a:solidFill>
              </a:defRPr>
            </a:lvl1pPr>
          </a:lstStyle>
          <a:p>
            <a:r>
              <a:rPr lang="fr-FR" dirty="0" smtClean="0"/>
              <a:t>Modifiez le style du titre</a:t>
            </a:r>
            <a:endParaRPr lang="fr-FR" dirty="0"/>
          </a:p>
        </p:txBody>
      </p:sp>
      <p:sp>
        <p:nvSpPr>
          <p:cNvPr id="3" name="Espace réservé du contenu 2"/>
          <p:cNvSpPr>
            <a:spLocks noGrp="1"/>
          </p:cNvSpPr>
          <p:nvPr>
            <p:ph idx="1"/>
          </p:nvPr>
        </p:nvSpPr>
        <p:spPr>
          <a:xfrm>
            <a:off x="457200" y="875853"/>
            <a:ext cx="8229600" cy="5289451"/>
          </a:xfrm>
        </p:spPr>
        <p:txBody>
          <a:bodyPr>
            <a:normAutofit/>
          </a:bodyPr>
          <a:lstStyle>
            <a:lvl1pPr>
              <a:defRPr sz="1600"/>
            </a:lvl1pPr>
            <a:lvl2pPr>
              <a:defRPr sz="1600"/>
            </a:lvl2pPr>
            <a:lvl3pPr>
              <a:defRPr sz="1600"/>
            </a:lvl3pPr>
            <a:lvl4pPr>
              <a:defRPr sz="1600"/>
            </a:lvl4pPr>
            <a:lvl5pPr>
              <a:defRPr sz="16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251293DE-0856-47DF-AE25-5A023204776D}" type="datetime1">
              <a:rPr lang="fr-FR" smtClean="0"/>
              <a:t>03/09/2020</a:t>
            </a:fld>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
        <p:nvSpPr>
          <p:cNvPr id="8" name="Espace réservé du numéro de diapositive 5"/>
          <p:cNvSpPr txBox="1">
            <a:spLocks/>
          </p:cNvSpPr>
          <p:nvPr userDrawn="1"/>
        </p:nvSpPr>
        <p:spPr>
          <a:xfrm>
            <a:off x="2699792" y="6381328"/>
            <a:ext cx="3672408"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dirty="0" smtClean="0">
                <a:solidFill>
                  <a:schemeClr val="tx2"/>
                </a:solidFill>
              </a:rPr>
              <a:t>ALCEGA </a:t>
            </a:r>
            <a:r>
              <a:rPr lang="fr-FR" dirty="0" smtClean="0">
                <a:solidFill>
                  <a:schemeClr val="tx2"/>
                </a:solidFill>
              </a:rPr>
              <a:t>Conseil</a:t>
            </a:r>
            <a:endParaRPr lang="fr-FR" dirty="0">
              <a:solidFill>
                <a:schemeClr val="tx2"/>
              </a:solidFill>
            </a:endParaRPr>
          </a:p>
        </p:txBody>
      </p:sp>
      <p:cxnSp>
        <p:nvCxnSpPr>
          <p:cNvPr id="7" name="Connecteur droit 6"/>
          <p:cNvCxnSpPr/>
          <p:nvPr userDrawn="1"/>
        </p:nvCxnSpPr>
        <p:spPr>
          <a:xfrm>
            <a:off x="0" y="692696"/>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364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D1C15A3-54EB-4F96-AA9B-13416C17478A}" type="datetime1">
              <a:rPr lang="fr-FR" smtClean="0"/>
              <a:t>03/09/2020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6328295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A3F5F53-A8B0-4DE9-9D74-E213DA2FF77B}"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108169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DD69D4-56EC-4D73-9E41-B8C727BE9CE9}" type="datetime1">
              <a:rPr lang="fr-FR" smtClean="0"/>
              <a:t>03/09/2020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3421309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8D1CD58-93BF-45F3-AB42-7365F5C0A155}" type="datetime1">
              <a:rPr lang="fr-FR" smtClean="0"/>
              <a:t>03/09/2020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42089040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8D13FA6-F7B3-4B69-8CF3-61F4C750C5D8}" type="datetime1">
              <a:rPr lang="fr-FR" smtClean="0"/>
              <a:t>03/09/2020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39254995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92AA94E-1490-47EC-A5BB-EA12AAFF0351}"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28652358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F96F8CE-71F8-4C16-B191-CF8DAAC923F3}" type="datetime1">
              <a:rPr lang="fr-FR" smtClean="0"/>
              <a:t>03/09/2020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0A983BA-CCAB-4744-8384-E893E6DF5AE2}" type="slidenum">
              <a:rPr lang="fr-FR" smtClean="0"/>
              <a:t>‹N°›</a:t>
            </a:fld>
            <a:endParaRPr lang="fr-FR" dirty="0"/>
          </a:p>
        </p:txBody>
      </p:sp>
    </p:spTree>
    <p:extLst>
      <p:ext uri="{BB962C8B-B14F-4D97-AF65-F5344CB8AC3E}">
        <p14:creationId xmlns:p14="http://schemas.microsoft.com/office/powerpoint/2010/main" val="21380811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405FB-5BA8-4A1B-AA1F-BF284C8EDBDB}" type="datetime1">
              <a:rPr lang="fr-FR" smtClean="0"/>
              <a:t>03/09/2020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ALCEGA Conseil</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983BA-CCAB-4744-8384-E893E6DF5AE2}" type="slidenum">
              <a:rPr lang="fr-FR" smtClean="0"/>
              <a:t>‹N°›</a:t>
            </a:fld>
            <a:endParaRPr lang="fr-FR" dirty="0"/>
          </a:p>
        </p:txBody>
      </p:sp>
    </p:spTree>
    <p:extLst>
      <p:ext uri="{BB962C8B-B14F-4D97-AF65-F5344CB8AC3E}">
        <p14:creationId xmlns:p14="http://schemas.microsoft.com/office/powerpoint/2010/main" val="40953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0A983BA-CCAB-4744-8384-E893E6DF5AE2}" type="slidenum">
              <a:rPr lang="fr-FR" smtClean="0"/>
              <a:t>1</a:t>
            </a:fld>
            <a:endParaRPr lang="fr-FR" dirty="0"/>
          </a:p>
        </p:txBody>
      </p:sp>
      <p:sp>
        <p:nvSpPr>
          <p:cNvPr id="47" name="Rectangle 46"/>
          <p:cNvSpPr/>
          <p:nvPr/>
        </p:nvSpPr>
        <p:spPr>
          <a:xfrm>
            <a:off x="4561242" y="0"/>
            <a:ext cx="3679116" cy="6858000"/>
          </a:xfrm>
          <a:prstGeom prst="rect">
            <a:avLst/>
          </a:prstGeom>
          <a:solidFill>
            <a:srgbClr val="F5F5F5"/>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a:off x="4649096" y="37480"/>
            <a:ext cx="3505200" cy="23128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itle 1"/>
          <p:cNvSpPr txBox="1">
            <a:spLocks/>
          </p:cNvSpPr>
          <p:nvPr/>
        </p:nvSpPr>
        <p:spPr>
          <a:xfrm>
            <a:off x="4733365" y="2492896"/>
            <a:ext cx="3313355" cy="1976731"/>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fr-FR" b="1" dirty="0" smtClean="0"/>
              <a:t>Protection sociale complémentaire</a:t>
            </a:r>
          </a:p>
          <a:p>
            <a:endParaRPr lang="fr-FR" b="1" dirty="0"/>
          </a:p>
          <a:p>
            <a:r>
              <a:rPr lang="fr-FR" b="1" dirty="0" smtClean="0">
                <a:solidFill>
                  <a:schemeClr val="accent2"/>
                </a:solidFill>
              </a:rPr>
              <a:t>Risque prévoyance</a:t>
            </a:r>
            <a:endParaRPr lang="en-US" b="1" dirty="0">
              <a:solidFill>
                <a:schemeClr val="accent2"/>
              </a:solidFill>
            </a:endParaRPr>
          </a:p>
        </p:txBody>
      </p:sp>
      <p:sp>
        <p:nvSpPr>
          <p:cNvPr id="50" name="Subtitle 2"/>
          <p:cNvSpPr txBox="1">
            <a:spLocks/>
          </p:cNvSpPr>
          <p:nvPr/>
        </p:nvSpPr>
        <p:spPr>
          <a:xfrm>
            <a:off x="4735141" y="4480071"/>
            <a:ext cx="3309803" cy="1260629"/>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800" kern="1200">
                <a:solidFill>
                  <a:srgbClr val="424242"/>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n-US" dirty="0"/>
          </a:p>
        </p:txBody>
      </p:sp>
      <p:sp>
        <p:nvSpPr>
          <p:cNvPr id="52" name="Footer Placeholder 4"/>
          <p:cNvSpPr>
            <a:spLocks noGrp="1"/>
          </p:cNvSpPr>
          <p:nvPr>
            <p:ph type="ftr" sz="quarter" idx="11"/>
          </p:nvPr>
        </p:nvSpPr>
        <p:spPr>
          <a:xfrm>
            <a:off x="4974246" y="5740700"/>
            <a:ext cx="2831592" cy="365125"/>
          </a:xfrm>
        </p:spPr>
        <p:txBody>
          <a:bodyPr>
            <a:normAutofit/>
          </a:bodyPr>
          <a:lstStyle>
            <a:lvl1pPr>
              <a:defRPr>
                <a:solidFill>
                  <a:schemeClr val="accent1"/>
                </a:solidFill>
              </a:defRPr>
            </a:lvl1pPr>
          </a:lstStyle>
          <a:p>
            <a:r>
              <a:rPr lang="fr-FR" dirty="0" smtClean="0">
                <a:solidFill>
                  <a:schemeClr val="tx2"/>
                </a:solidFill>
              </a:rPr>
              <a:t>Réunion du 4 septembre 2020</a:t>
            </a:r>
            <a:endParaRPr lang="fr-FR" dirty="0">
              <a:solidFill>
                <a:schemeClr val="tx2"/>
              </a:solidFill>
            </a:endParaRPr>
          </a:p>
        </p:txBody>
      </p:sp>
      <p:pic>
        <p:nvPicPr>
          <p:cNvPr id="7" name="Imag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0030" y="6490210"/>
            <a:ext cx="1600025" cy="189230"/>
          </a:xfrm>
          <a:prstGeom prst="rect">
            <a:avLst/>
          </a:prstGeom>
          <a:noFill/>
          <a:ln>
            <a:noFill/>
          </a:ln>
        </p:spPr>
      </p:pic>
      <p:sp>
        <p:nvSpPr>
          <p:cNvPr id="5" name="ZoneTexte 4"/>
          <p:cNvSpPr txBox="1"/>
          <p:nvPr/>
        </p:nvSpPr>
        <p:spPr>
          <a:xfrm>
            <a:off x="5521856" y="6167045"/>
            <a:ext cx="1736373" cy="646331"/>
          </a:xfrm>
          <a:prstGeom prst="rect">
            <a:avLst/>
          </a:prstGeom>
          <a:noFill/>
        </p:spPr>
        <p:txBody>
          <a:bodyPr wrap="none" rtlCol="0">
            <a:spAutoFit/>
          </a:bodyPr>
          <a:lstStyle/>
          <a:p>
            <a:pPr lvl="0"/>
            <a:r>
              <a:rPr lang="fr-FR" b="1" kern="0" dirty="0">
                <a:solidFill>
                  <a:srgbClr val="1F497D"/>
                </a:solidFill>
                <a:ea typeface="Times New Roman"/>
                <a:cs typeface="Times New Roman"/>
              </a:rPr>
              <a:t>ALCEGA  Conseil</a:t>
            </a:r>
            <a:endParaRPr lang="fr-FR" sz="1600" b="1" kern="0" dirty="0">
              <a:solidFill>
                <a:srgbClr val="365F91"/>
              </a:solidFill>
              <a:latin typeface="Cambria"/>
              <a:ea typeface="Times New Roman"/>
              <a:cs typeface="Times New Roman"/>
            </a:endParaRPr>
          </a:p>
          <a:p>
            <a:endParaRPr lang="fr-FR" dirty="0"/>
          </a:p>
        </p:txBody>
      </p:sp>
      <p:pic>
        <p:nvPicPr>
          <p:cNvPr id="11" name="Imag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2708920"/>
            <a:ext cx="3995936" cy="1460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859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a:t>
            </a:r>
            <a:r>
              <a:rPr lang="fr-FR" dirty="0"/>
              <a:t>Le régime collectif d’assurance</a:t>
            </a:r>
            <a:r>
              <a:rPr lang="fr-FR" dirty="0" smtClean="0"/>
              <a:t/>
            </a:r>
            <a:br>
              <a:rPr lang="fr-FR" dirty="0" smtClean="0"/>
            </a:br>
            <a:r>
              <a:rPr lang="fr-FR" dirty="0" smtClean="0"/>
              <a:t>Les garanties et les taux de </a:t>
            </a:r>
            <a:r>
              <a:rPr lang="fr-FR" dirty="0" smtClean="0"/>
              <a:t>cotisation du contrat actuel</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10</a:t>
            </a:fld>
            <a:endParaRPr lang="fr-FR" dirty="0"/>
          </a:p>
        </p:txBody>
      </p:sp>
      <p:sp>
        <p:nvSpPr>
          <p:cNvPr id="5" name="Espace réservé du contenu 4"/>
          <p:cNvSpPr>
            <a:spLocks noGrp="1"/>
          </p:cNvSpPr>
          <p:nvPr>
            <p:ph idx="1"/>
          </p:nvPr>
        </p:nvSpPr>
        <p:spPr>
          <a:xfrm>
            <a:off x="457200" y="4869160"/>
            <a:ext cx="8229600" cy="1440160"/>
          </a:xfrm>
        </p:spPr>
        <p:txBody>
          <a:bodyPr>
            <a:normAutofit/>
          </a:bodyPr>
          <a:lstStyle/>
          <a:p>
            <a:r>
              <a:rPr lang="fr-FR" dirty="0" smtClean="0"/>
              <a:t>Des plafonds de garanties (95%) uniformes qui permettent une meilleure mutualisation</a:t>
            </a:r>
          </a:p>
          <a:p>
            <a:r>
              <a:rPr lang="fr-FR" dirty="0" smtClean="0"/>
              <a:t>Une adaptation en fonction des situations, avec 2 formules pour intégrer le RI ou non avec 3 niveaux de garanties</a:t>
            </a:r>
          </a:p>
          <a:p>
            <a:r>
              <a:rPr lang="fr-FR" dirty="0" smtClean="0"/>
              <a:t>Des taux de cotisation compétitifs, malgré deux augmentations tarifaires de 5% chacune sur 2 années successives (2018, 2019)</a:t>
            </a:r>
            <a:endParaRPr lang="fr-FR" dirty="0">
              <a:solidFill>
                <a:srgbClr val="FF0000"/>
              </a:solidFill>
            </a:endParaRPr>
          </a:p>
        </p:txBody>
      </p:sp>
      <p:sp>
        <p:nvSpPr>
          <p:cNvPr id="9" name="Flèche vers le bas 8"/>
          <p:cNvSpPr/>
          <p:nvPr/>
        </p:nvSpPr>
        <p:spPr>
          <a:xfrm>
            <a:off x="3131840" y="4437112"/>
            <a:ext cx="2880320" cy="288032"/>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854257"/>
            <a:ext cx="8064896" cy="3438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162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Le régime collectif d’assurance</a:t>
            </a:r>
            <a:br>
              <a:rPr lang="fr-FR" dirty="0"/>
            </a:br>
            <a:r>
              <a:rPr lang="fr-FR" dirty="0"/>
              <a:t>Les </a:t>
            </a:r>
            <a:r>
              <a:rPr lang="fr-FR" dirty="0" smtClean="0"/>
              <a:t>adhésions au contrat </a:t>
            </a:r>
            <a:r>
              <a:rPr lang="fr-FR" dirty="0"/>
              <a:t>actuel</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11</a:t>
            </a:fld>
            <a:endParaRPr lang="fr-FR" dirty="0"/>
          </a:p>
        </p:txBody>
      </p:sp>
      <p:sp>
        <p:nvSpPr>
          <p:cNvPr id="3" name="Espace réservé du contenu 2"/>
          <p:cNvSpPr>
            <a:spLocks noGrp="1"/>
          </p:cNvSpPr>
          <p:nvPr>
            <p:ph idx="1"/>
          </p:nvPr>
        </p:nvSpPr>
        <p:spPr>
          <a:xfrm>
            <a:off x="457200" y="3717032"/>
            <a:ext cx="8229600" cy="2520280"/>
          </a:xfrm>
        </p:spPr>
        <p:txBody>
          <a:bodyPr/>
          <a:lstStyle/>
          <a:p>
            <a:r>
              <a:rPr lang="fr-FR" dirty="0" smtClean="0"/>
              <a:t>Une mutualisation départementale basée sur 146 employeurs et 2069 agents (données 2019)</a:t>
            </a:r>
          </a:p>
          <a:p>
            <a:r>
              <a:rPr lang="fr-FR" dirty="0" smtClean="0"/>
              <a:t>Une préférence pour des garanties qui :</a:t>
            </a:r>
          </a:p>
          <a:p>
            <a:pPr lvl="1"/>
            <a:r>
              <a:rPr lang="fr-FR" dirty="0"/>
              <a:t>I</a:t>
            </a:r>
            <a:r>
              <a:rPr lang="fr-FR" dirty="0" smtClean="0"/>
              <a:t>ntègrent la compensation de la perte du RI à compter du passage en demi-traitement : 70% des employeurs et 55% des agents</a:t>
            </a:r>
          </a:p>
          <a:p>
            <a:pPr lvl="1"/>
            <a:r>
              <a:rPr lang="fr-FR" dirty="0"/>
              <a:t>C</a:t>
            </a:r>
            <a:r>
              <a:rPr lang="fr-FR" dirty="0" smtClean="0"/>
              <a:t>omprennent les garanties invalidité et perte de retraite pour 78% des adhésions des agents (% élevé)</a:t>
            </a:r>
            <a:endParaRPr lang="fr-FR" dirty="0"/>
          </a:p>
        </p:txBody>
      </p:sp>
      <p:sp>
        <p:nvSpPr>
          <p:cNvPr id="6" name="Flèche vers le bas 5"/>
          <p:cNvSpPr/>
          <p:nvPr/>
        </p:nvSpPr>
        <p:spPr>
          <a:xfrm>
            <a:off x="3131840" y="3284984"/>
            <a:ext cx="2880320" cy="288032"/>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08719"/>
            <a:ext cx="8136904" cy="2190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7247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a:t>
            </a:r>
            <a:r>
              <a:rPr lang="fr-FR" dirty="0" smtClean="0"/>
              <a:t>régime collectif d’assurance</a:t>
            </a:r>
            <a:r>
              <a:rPr lang="fr-FR" dirty="0"/>
              <a:t/>
            </a:r>
            <a:br>
              <a:rPr lang="fr-FR" dirty="0"/>
            </a:br>
            <a:r>
              <a:rPr lang="fr-FR" dirty="0" smtClean="0"/>
              <a:t>Le résultat technique du </a:t>
            </a:r>
            <a:r>
              <a:rPr lang="fr-FR" dirty="0" smtClean="0"/>
              <a:t>contrat (cumul 5 ans)</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12</a:t>
            </a:fld>
            <a:endParaRPr lang="fr-FR" dirty="0"/>
          </a:p>
        </p:txBody>
      </p:sp>
      <p:sp>
        <p:nvSpPr>
          <p:cNvPr id="3" name="Espace réservé du contenu 2"/>
          <p:cNvSpPr>
            <a:spLocks noGrp="1"/>
          </p:cNvSpPr>
          <p:nvPr>
            <p:ph idx="1"/>
          </p:nvPr>
        </p:nvSpPr>
        <p:spPr>
          <a:xfrm>
            <a:off x="457200" y="3717032"/>
            <a:ext cx="8229600" cy="2520280"/>
          </a:xfrm>
        </p:spPr>
        <p:txBody>
          <a:bodyPr/>
          <a:lstStyle/>
          <a:p>
            <a:pPr marL="0" indent="0">
              <a:buNone/>
            </a:pPr>
            <a:r>
              <a:rPr lang="fr-FR" b="1" dirty="0" smtClean="0"/>
              <a:t>Un résultat technique déficitaire :</a:t>
            </a:r>
          </a:p>
          <a:p>
            <a:r>
              <a:rPr lang="fr-FR" dirty="0"/>
              <a:t>U</a:t>
            </a:r>
            <a:r>
              <a:rPr lang="fr-FR" dirty="0" smtClean="0"/>
              <a:t>n ratio P/C (Prestations sur Cotisation HT) de </a:t>
            </a:r>
            <a:r>
              <a:rPr lang="fr-FR" b="1" dirty="0" smtClean="0"/>
              <a:t>114%, </a:t>
            </a:r>
            <a:r>
              <a:rPr lang="fr-FR" dirty="0" smtClean="0"/>
              <a:t>ce qui explique les majorations tarifaires de 5% + en 2018 et 2019</a:t>
            </a:r>
          </a:p>
          <a:p>
            <a:r>
              <a:rPr lang="fr-FR" dirty="0" smtClean="0"/>
              <a:t>La garantie incapacité est déficitaire de </a:t>
            </a:r>
            <a:r>
              <a:rPr lang="fr-FR" b="1" dirty="0" smtClean="0"/>
              <a:t>– 611K€</a:t>
            </a:r>
            <a:r>
              <a:rPr lang="fr-FR" dirty="0" smtClean="0"/>
              <a:t>, mais les garanties invalidité et surtout perte de retraite sont excédentaires à</a:t>
            </a:r>
            <a:r>
              <a:rPr lang="fr-FR" b="1" dirty="0" smtClean="0"/>
              <a:t> + 288 K€ </a:t>
            </a:r>
            <a:r>
              <a:rPr lang="fr-FR" dirty="0" smtClean="0"/>
              <a:t>(tableau page suivante</a:t>
            </a:r>
            <a:r>
              <a:rPr lang="fr-FR" dirty="0" smtClean="0"/>
              <a:t>)</a:t>
            </a:r>
            <a:endParaRPr lang="fr-FR" dirty="0" smtClean="0"/>
          </a:p>
        </p:txBody>
      </p:sp>
      <p:sp>
        <p:nvSpPr>
          <p:cNvPr id="6" name="Flèche vers le bas 5"/>
          <p:cNvSpPr/>
          <p:nvPr/>
        </p:nvSpPr>
        <p:spPr>
          <a:xfrm>
            <a:off x="3131840" y="3284984"/>
            <a:ext cx="2880320" cy="288032"/>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836712"/>
            <a:ext cx="8331204"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3037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t>
            </a:r>
            <a:r>
              <a:rPr lang="fr-FR" dirty="0"/>
              <a:t>Le contrat d’assurance de demain</a:t>
            </a:r>
            <a:br>
              <a:rPr lang="fr-FR" dirty="0"/>
            </a:br>
            <a:r>
              <a:rPr lang="fr-FR" dirty="0"/>
              <a:t>Les points clés</a:t>
            </a:r>
          </a:p>
        </p:txBody>
      </p:sp>
      <p:sp>
        <p:nvSpPr>
          <p:cNvPr id="3" name="Espace réservé du contenu 2"/>
          <p:cNvSpPr>
            <a:spLocks noGrp="1"/>
          </p:cNvSpPr>
          <p:nvPr>
            <p:ph idx="1"/>
          </p:nvPr>
        </p:nvSpPr>
        <p:spPr/>
        <p:txBody>
          <a:bodyPr>
            <a:normAutofit lnSpcReduction="10000"/>
          </a:bodyPr>
          <a:lstStyle/>
          <a:p>
            <a:r>
              <a:rPr lang="fr-FR" altLang="fr-FR" b="1" dirty="0"/>
              <a:t>Risque de majoration tarifaire dans le futur :</a:t>
            </a:r>
          </a:p>
          <a:p>
            <a:pPr lvl="1"/>
            <a:r>
              <a:rPr lang="fr-FR" altLang="fr-FR" dirty="0"/>
              <a:t>Effet COVID 19 : incertitude sur l’évolution du </a:t>
            </a:r>
            <a:r>
              <a:rPr lang="fr-FR" altLang="fr-FR" dirty="0" smtClean="0"/>
              <a:t>risque. Cependant, faible impact sur l’assurance prévoyance des agents territoriaux</a:t>
            </a:r>
          </a:p>
          <a:p>
            <a:pPr lvl="1"/>
            <a:r>
              <a:rPr lang="fr-FR" altLang="fr-FR" dirty="0" smtClean="0"/>
              <a:t>Effet risque (démographie, évolution des pathologies dans le temps, « comportement » face à l’arrêt de travail) : croissance moyenne annuelle du coût du risque d’environ 5%</a:t>
            </a:r>
            <a:endParaRPr lang="fr-FR" altLang="fr-FR" dirty="0"/>
          </a:p>
          <a:p>
            <a:pPr lvl="1"/>
            <a:r>
              <a:rPr lang="fr-FR" altLang="fr-FR" dirty="0"/>
              <a:t>Effet taux bas </a:t>
            </a:r>
            <a:r>
              <a:rPr lang="fr-FR" altLang="fr-FR" dirty="0" smtClean="0"/>
              <a:t>emprunts d’Etat : </a:t>
            </a:r>
            <a:r>
              <a:rPr lang="fr-FR" altLang="fr-FR" dirty="0"/>
              <a:t>revalorisation des montants de provisions </a:t>
            </a:r>
            <a:r>
              <a:rPr lang="fr-FR" altLang="fr-FR" dirty="0" smtClean="0"/>
              <a:t>techniques</a:t>
            </a:r>
          </a:p>
          <a:p>
            <a:endParaRPr lang="fr-FR" altLang="fr-FR" dirty="0"/>
          </a:p>
          <a:p>
            <a:r>
              <a:rPr lang="fr-FR" altLang="fr-FR" b="1" dirty="0"/>
              <a:t>Régime </a:t>
            </a:r>
            <a:r>
              <a:rPr lang="fr-FR" altLang="fr-FR" b="1" dirty="0" smtClean="0"/>
              <a:t>indemnitaire (RI) :</a:t>
            </a:r>
            <a:endParaRPr lang="fr-FR" altLang="fr-FR" b="1" dirty="0"/>
          </a:p>
          <a:p>
            <a:pPr lvl="1"/>
            <a:r>
              <a:rPr lang="fr-FR" altLang="fr-FR" dirty="0"/>
              <a:t>Application du décret n° 2010-98 du 26 août 2010 qui prévoit la </a:t>
            </a:r>
            <a:r>
              <a:rPr lang="fr-FR" altLang="fr-FR" dirty="0" smtClean="0"/>
              <a:t>suspension du RI pendant les placements en CLM-CLD-CGM</a:t>
            </a:r>
          </a:p>
          <a:p>
            <a:pPr lvl="2"/>
            <a:r>
              <a:rPr lang="fr-FR" altLang="fr-FR" dirty="0" smtClean="0"/>
              <a:t>Extension de la garantie incapacité de travail à envisager pour les périodes de plein-traitement (PT) en amont des périodes de demi-traitement (DT)</a:t>
            </a:r>
            <a:endParaRPr lang="fr-FR" altLang="fr-FR" dirty="0"/>
          </a:p>
          <a:p>
            <a:pPr lvl="1"/>
            <a:endParaRPr lang="fr-FR" altLang="fr-FR" dirty="0"/>
          </a:p>
          <a:p>
            <a:r>
              <a:rPr lang="fr-FR" altLang="fr-FR" b="1" dirty="0"/>
              <a:t>Réforme de la PSC :</a:t>
            </a:r>
          </a:p>
          <a:p>
            <a:pPr lvl="1"/>
            <a:r>
              <a:rPr lang="fr-FR" altLang="fr-FR" dirty="0"/>
              <a:t>Rappel : </a:t>
            </a:r>
            <a:r>
              <a:rPr lang="fr-FR" altLang="fr-FR" dirty="0" smtClean="0"/>
              <a:t>l’article </a:t>
            </a:r>
            <a:r>
              <a:rPr lang="fr-FR" altLang="fr-FR" dirty="0"/>
              <a:t>40 de la loi n° 2019-828 du 6 août 2019 de transformation de la fonction publique </a:t>
            </a:r>
            <a:r>
              <a:rPr lang="fr-FR" altLang="fr-FR" dirty="0" smtClean="0"/>
              <a:t>autorise </a:t>
            </a:r>
            <a:r>
              <a:rPr lang="fr-FR" altLang="fr-FR" dirty="0"/>
              <a:t>le GVT à prendre par ordonnance toute mesure visant à </a:t>
            </a:r>
            <a:r>
              <a:rPr lang="fr-FR" altLang="fr-FR" dirty="0" smtClean="0"/>
              <a:t>         </a:t>
            </a:r>
            <a:r>
              <a:rPr lang="fr-FR" altLang="fr-FR" i="1" dirty="0" smtClean="0">
                <a:solidFill>
                  <a:srgbClr val="00B050"/>
                </a:solidFill>
              </a:rPr>
              <a:t>« </a:t>
            </a:r>
            <a:r>
              <a:rPr lang="fr-FR" altLang="fr-FR" b="1" i="1" dirty="0">
                <a:solidFill>
                  <a:srgbClr val="00B050"/>
                </a:solidFill>
              </a:rPr>
              <a:t>redéfinir la participation des employeurs publics au financement des garanties de protection sociale complémentaire de leurs personnels et les conditions d’adhésion ou de souscription pour favoriser la couverture sociale complémentaire des agents publics</a:t>
            </a:r>
            <a:r>
              <a:rPr lang="fr-FR" altLang="fr-FR" i="1" dirty="0">
                <a:solidFill>
                  <a:srgbClr val="00B050"/>
                </a:solidFill>
              </a:rPr>
              <a:t> ».</a:t>
            </a:r>
            <a:endParaRPr lang="fr-FR" altLang="fr-FR" dirty="0">
              <a:solidFill>
                <a:srgbClr val="00B050"/>
              </a:solidFill>
            </a:endParaRPr>
          </a:p>
          <a:p>
            <a:pPr lvl="2"/>
            <a:r>
              <a:rPr lang="fr-FR" altLang="fr-FR" dirty="0" smtClean="0"/>
              <a:t>Pas d’information à ce jour</a:t>
            </a:r>
          </a:p>
          <a:p>
            <a:pPr lvl="1"/>
            <a:endParaRPr lang="fr-FR" altLang="fr-FR" dirty="0"/>
          </a:p>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13</a:t>
            </a:fld>
            <a:endParaRPr lang="fr-FR" dirty="0"/>
          </a:p>
        </p:txBody>
      </p:sp>
    </p:spTree>
    <p:extLst>
      <p:ext uri="{BB962C8B-B14F-4D97-AF65-F5344CB8AC3E}">
        <p14:creationId xmlns:p14="http://schemas.microsoft.com/office/powerpoint/2010/main" val="500827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a:t>
            </a:r>
            <a:r>
              <a:rPr lang="fr-FR" dirty="0"/>
              <a:t>Le contrat d’assurance de demain</a:t>
            </a:r>
            <a:br>
              <a:rPr lang="fr-FR" dirty="0"/>
            </a:br>
            <a:r>
              <a:rPr lang="fr-FR" dirty="0" smtClean="0"/>
              <a:t>Le calendrier</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14</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779704221"/>
              </p:ext>
            </p:extLst>
          </p:nvPr>
        </p:nvGraphicFramePr>
        <p:xfrm>
          <a:off x="539552" y="836712"/>
          <a:ext cx="8136904" cy="2966720"/>
        </p:xfrm>
        <a:graphic>
          <a:graphicData uri="http://schemas.openxmlformats.org/drawingml/2006/table">
            <a:tbl>
              <a:tblPr firstRow="1" bandRow="1">
                <a:tableStyleId>{5940675A-B579-460E-94D1-54222C63F5DA}</a:tableStyleId>
              </a:tblPr>
              <a:tblGrid>
                <a:gridCol w="4752528"/>
                <a:gridCol w="338437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Recueil des mandats + statistiques</a:t>
                      </a:r>
                    </a:p>
                  </a:txBody>
                  <a:tcPr>
                    <a:solidFill>
                      <a:schemeClr val="accent6">
                        <a:lumMod val="20000"/>
                        <a:lumOff val="80000"/>
                      </a:schemeClr>
                    </a:solidFill>
                  </a:tcPr>
                </a:tc>
                <a:tc>
                  <a:txBody>
                    <a:bodyPr/>
                    <a:lstStyle/>
                    <a:p>
                      <a:pPr algn="ctr"/>
                      <a:r>
                        <a:rPr lang="fr-FR" sz="1600" b="1" dirty="0" smtClean="0">
                          <a:solidFill>
                            <a:srgbClr val="00B050"/>
                          </a:solidFill>
                        </a:rPr>
                        <a:t>31 octobre 2020</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Avis du CT du CDG 16</a:t>
                      </a:r>
                      <a:endParaRPr lang="fr-FR" sz="1600" dirty="0" smtClean="0">
                        <a:solidFill>
                          <a:srgbClr val="FF0000"/>
                        </a:solidFill>
                      </a:endParaRPr>
                    </a:p>
                  </a:txBody>
                  <a:tcPr>
                    <a:solidFill>
                      <a:schemeClr val="accent6">
                        <a:lumMod val="20000"/>
                        <a:lumOff val="80000"/>
                      </a:schemeClr>
                    </a:solidFill>
                  </a:tcPr>
                </a:tc>
                <a:tc>
                  <a:txBody>
                    <a:bodyPr/>
                    <a:lstStyle/>
                    <a:p>
                      <a:pPr algn="ctr"/>
                      <a:r>
                        <a:rPr lang="fr-FR" sz="1600" b="1" dirty="0" smtClean="0">
                          <a:solidFill>
                            <a:srgbClr val="00B050"/>
                          </a:solidFill>
                        </a:rPr>
                        <a:t>14</a:t>
                      </a:r>
                      <a:r>
                        <a:rPr lang="fr-FR" sz="1600" b="1" baseline="0" dirty="0" smtClean="0">
                          <a:solidFill>
                            <a:srgbClr val="00B050"/>
                          </a:solidFill>
                        </a:rPr>
                        <a:t> décembre 2020</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Délibération du CA du CDG 16</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Janvier</a:t>
                      </a:r>
                      <a:r>
                        <a:rPr lang="fr-FR" sz="1600" b="1" baseline="0" dirty="0" smtClean="0">
                          <a:solidFill>
                            <a:srgbClr val="00B050"/>
                          </a:solidFill>
                        </a:rPr>
                        <a:t> 2021</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Appel à concurrence (45</a:t>
                      </a:r>
                      <a:r>
                        <a:rPr lang="fr-FR" sz="1600" baseline="0" dirty="0" smtClean="0"/>
                        <a:t> jours)</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Février – mars 2021</a:t>
                      </a:r>
                      <a:endParaRPr lang="fr-FR" sz="1600" b="1" dirty="0">
                        <a:solidFill>
                          <a:srgbClr val="00B05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Avis du CT du CDG 16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Avril 2021</a:t>
                      </a:r>
                      <a:endParaRPr lang="fr-FR" sz="1600" b="1" dirty="0">
                        <a:solidFill>
                          <a:srgbClr val="00B050"/>
                        </a:solidFill>
                      </a:endParaRPr>
                    </a:p>
                  </a:txBody>
                  <a:tcPr/>
                </a:tc>
              </a:tr>
              <a:tr h="370840">
                <a:tc>
                  <a:txBody>
                    <a:bodyPr/>
                    <a:lstStyle/>
                    <a:p>
                      <a:r>
                        <a:rPr lang="fr-FR" sz="1600" dirty="0" smtClean="0"/>
                        <a:t>Délibération du CDG 16</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Avril 2021</a:t>
                      </a:r>
                      <a:endParaRPr lang="fr-FR" sz="1600" b="1" dirty="0">
                        <a:solidFill>
                          <a:srgbClr val="00B050"/>
                        </a:solidFill>
                      </a:endParaRPr>
                    </a:p>
                  </a:txBody>
                  <a:tcPr/>
                </a:tc>
              </a:tr>
              <a:tr h="370840">
                <a:tc>
                  <a:txBody>
                    <a:bodyPr/>
                    <a:lstStyle/>
                    <a:p>
                      <a:r>
                        <a:rPr lang="fr-FR" sz="1600" dirty="0" smtClean="0"/>
                        <a:t>Préparation de la mise en œuvre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Mai 2021</a:t>
                      </a:r>
                      <a:endParaRPr lang="fr-FR" sz="1600" b="1" dirty="0">
                        <a:solidFill>
                          <a:srgbClr val="00B050"/>
                        </a:solidFill>
                      </a:endParaRPr>
                    </a:p>
                  </a:txBody>
                  <a:tcPr/>
                </a:tc>
              </a:tr>
              <a:tr h="370840">
                <a:tc>
                  <a:txBody>
                    <a:bodyPr/>
                    <a:lstStyle/>
                    <a:p>
                      <a:r>
                        <a:rPr lang="fr-FR" sz="1600" dirty="0" smtClean="0"/>
                        <a:t>Communication employeurs + agents </a:t>
                      </a:r>
                      <a:endParaRPr lang="fr-FR" sz="1600" dirty="0"/>
                    </a:p>
                  </a:txBody>
                  <a:tcPr>
                    <a:solidFill>
                      <a:schemeClr val="accent6">
                        <a:lumMod val="20000"/>
                        <a:lumOff val="80000"/>
                      </a:schemeClr>
                    </a:solidFill>
                  </a:tcPr>
                </a:tc>
                <a:tc>
                  <a:txBody>
                    <a:bodyPr/>
                    <a:lstStyle/>
                    <a:p>
                      <a:pPr algn="ctr"/>
                      <a:r>
                        <a:rPr lang="fr-FR" sz="1600" b="1" dirty="0" smtClean="0">
                          <a:solidFill>
                            <a:srgbClr val="00B050"/>
                          </a:solidFill>
                        </a:rPr>
                        <a:t>Juin 2021</a:t>
                      </a:r>
                      <a:endParaRPr lang="fr-FR" sz="1600" b="1" dirty="0">
                        <a:solidFill>
                          <a:srgbClr val="00B050"/>
                        </a:solidFill>
                      </a:endParaRPr>
                    </a:p>
                  </a:txBody>
                  <a:tcPr/>
                </a:tc>
              </a:tr>
            </a:tbl>
          </a:graphicData>
        </a:graphic>
      </p:graphicFrame>
    </p:spTree>
    <p:extLst>
      <p:ext uri="{BB962C8B-B14F-4D97-AF65-F5344CB8AC3E}">
        <p14:creationId xmlns:p14="http://schemas.microsoft.com/office/powerpoint/2010/main" val="1336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riangle isocèle 10"/>
          <p:cNvSpPr/>
          <p:nvPr/>
        </p:nvSpPr>
        <p:spPr>
          <a:xfrm rot="10800000">
            <a:off x="1661428" y="1417768"/>
            <a:ext cx="348542" cy="216024"/>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17" name="Triangle isocèle 16"/>
          <p:cNvSpPr/>
          <p:nvPr/>
        </p:nvSpPr>
        <p:spPr>
          <a:xfrm rot="10800000">
            <a:off x="7278050" y="1412776"/>
            <a:ext cx="34854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23" name="Triangle isocèle 22"/>
          <p:cNvSpPr/>
          <p:nvPr/>
        </p:nvSpPr>
        <p:spPr>
          <a:xfrm rot="10800000">
            <a:off x="4469739" y="1417768"/>
            <a:ext cx="348542" cy="21602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33" name="Triangle isocèle 32"/>
          <p:cNvSpPr/>
          <p:nvPr/>
        </p:nvSpPr>
        <p:spPr>
          <a:xfrm rot="10800000">
            <a:off x="1661424" y="5013176"/>
            <a:ext cx="348542" cy="216024"/>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34" name="Triangle isocèle 33"/>
          <p:cNvSpPr/>
          <p:nvPr/>
        </p:nvSpPr>
        <p:spPr>
          <a:xfrm rot="10800000">
            <a:off x="7260050" y="5013176"/>
            <a:ext cx="34854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36" name="Triangle isocèle 35"/>
          <p:cNvSpPr/>
          <p:nvPr/>
        </p:nvSpPr>
        <p:spPr>
          <a:xfrm rot="10800000">
            <a:off x="4469735" y="5013176"/>
            <a:ext cx="348542" cy="21602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2</a:t>
            </a:fld>
            <a:endParaRPr lang="fr-FR" dirty="0"/>
          </a:p>
        </p:txBody>
      </p:sp>
      <p:sp>
        <p:nvSpPr>
          <p:cNvPr id="2" name="Titre 1"/>
          <p:cNvSpPr>
            <a:spLocks noGrp="1"/>
          </p:cNvSpPr>
          <p:nvPr>
            <p:ph type="title"/>
          </p:nvPr>
        </p:nvSpPr>
        <p:spPr/>
        <p:txBody>
          <a:bodyPr/>
          <a:lstStyle/>
          <a:p>
            <a:r>
              <a:rPr lang="fr-FR" dirty="0" smtClean="0"/>
              <a:t>Préambule</a:t>
            </a:r>
            <a:br>
              <a:rPr lang="fr-FR" dirty="0" smtClean="0"/>
            </a:br>
            <a:r>
              <a:rPr lang="fr-FR" dirty="0" smtClean="0"/>
              <a:t>La protection sociale des agents territoriaux</a:t>
            </a:r>
            <a:endParaRPr lang="fr-FR" dirty="0"/>
          </a:p>
        </p:txBody>
      </p:sp>
      <p:sp>
        <p:nvSpPr>
          <p:cNvPr id="8" name="Rectangle 7"/>
          <p:cNvSpPr/>
          <p:nvPr/>
        </p:nvSpPr>
        <p:spPr>
          <a:xfrm>
            <a:off x="539556" y="836712"/>
            <a:ext cx="2592285" cy="576064"/>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u="sng" dirty="0" smtClean="0">
                <a:solidFill>
                  <a:schemeClr val="tx2"/>
                </a:solidFill>
              </a:rPr>
              <a:t>Obligation</a:t>
            </a:r>
            <a:r>
              <a:rPr lang="fr-FR" sz="1600" b="1" dirty="0" smtClean="0">
                <a:solidFill>
                  <a:schemeClr val="tx2"/>
                </a:solidFill>
              </a:rPr>
              <a:t> de l’employeur</a:t>
            </a:r>
          </a:p>
        </p:txBody>
      </p:sp>
      <p:sp>
        <p:nvSpPr>
          <p:cNvPr id="10" name="Rectangle 9"/>
          <p:cNvSpPr/>
          <p:nvPr/>
        </p:nvSpPr>
        <p:spPr>
          <a:xfrm>
            <a:off x="539556" y="1628799"/>
            <a:ext cx="2592285" cy="969612"/>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pPr>
            <a:r>
              <a:rPr lang="fr-FR" sz="1400" b="1" u="sng" dirty="0" smtClean="0">
                <a:solidFill>
                  <a:schemeClr val="tx1"/>
                </a:solidFill>
              </a:rPr>
              <a:t>RISQUE STATUTAIRES</a:t>
            </a:r>
          </a:p>
          <a:p>
            <a:pPr algn="ctr">
              <a:lnSpc>
                <a:spcPct val="107000"/>
              </a:lnSpc>
              <a:spcAft>
                <a:spcPts val="0"/>
              </a:spcAft>
            </a:pPr>
            <a:r>
              <a:rPr lang="fr-FR" sz="1400" b="1" dirty="0" smtClean="0">
                <a:solidFill>
                  <a:schemeClr val="tx1"/>
                </a:solidFill>
              </a:rPr>
              <a:t>Maintien de salaire en cas de maladie ou d’accident</a:t>
            </a:r>
            <a:endParaRPr lang="fr-FR" sz="1400" b="1" dirty="0">
              <a:solidFill>
                <a:schemeClr val="tx1"/>
              </a:solidFill>
              <a:ea typeface="Calibri"/>
              <a:cs typeface="Arial"/>
            </a:endParaRPr>
          </a:p>
        </p:txBody>
      </p:sp>
      <p:sp>
        <p:nvSpPr>
          <p:cNvPr id="13" name="Rectangle 12"/>
          <p:cNvSpPr/>
          <p:nvPr/>
        </p:nvSpPr>
        <p:spPr>
          <a:xfrm>
            <a:off x="6156179" y="1633792"/>
            <a:ext cx="2592285" cy="969612"/>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400" b="1" u="sng" dirty="0" smtClean="0">
                <a:solidFill>
                  <a:schemeClr val="tx1"/>
                </a:solidFill>
              </a:rPr>
              <a:t>SANTE « MUTUELLE »</a:t>
            </a:r>
          </a:p>
          <a:p>
            <a:pPr algn="ctr">
              <a:lnSpc>
                <a:spcPct val="107000"/>
              </a:lnSpc>
              <a:spcAft>
                <a:spcPts val="0"/>
              </a:spcAft>
            </a:pPr>
            <a:r>
              <a:rPr lang="fr-FR" sz="1400" b="1" dirty="0" smtClean="0">
                <a:solidFill>
                  <a:schemeClr val="tx1"/>
                </a:solidFill>
              </a:rPr>
              <a:t>Versement de prestations en complément de celles versées par l’Assurance maladie </a:t>
            </a:r>
            <a:endParaRPr lang="fr-FR" sz="1400" b="1" dirty="0">
              <a:solidFill>
                <a:schemeClr val="tx1"/>
              </a:solidFill>
            </a:endParaRPr>
          </a:p>
        </p:txBody>
      </p:sp>
      <p:sp>
        <p:nvSpPr>
          <p:cNvPr id="21" name="Rectangle 20"/>
          <p:cNvSpPr/>
          <p:nvPr/>
        </p:nvSpPr>
        <p:spPr>
          <a:xfrm>
            <a:off x="3347868" y="836712"/>
            <a:ext cx="5400596" cy="576064"/>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u="sng" dirty="0" smtClean="0">
                <a:solidFill>
                  <a:schemeClr val="tx2"/>
                </a:solidFill>
              </a:rPr>
              <a:t>Faculté</a:t>
            </a:r>
            <a:r>
              <a:rPr lang="fr-FR" sz="1600" b="1" dirty="0" smtClean="0">
                <a:solidFill>
                  <a:schemeClr val="tx2"/>
                </a:solidFill>
              </a:rPr>
              <a:t> de l’employeur : participation à l’acquisition de garanties d’assurance prévoyance et santé par les agents</a:t>
            </a:r>
            <a:endParaRPr lang="fr-FR" sz="1600" b="1" u="sng" dirty="0">
              <a:solidFill>
                <a:schemeClr val="tx2"/>
              </a:solidFill>
            </a:endParaRPr>
          </a:p>
        </p:txBody>
      </p:sp>
      <p:sp>
        <p:nvSpPr>
          <p:cNvPr id="22" name="Rectangle 21"/>
          <p:cNvSpPr/>
          <p:nvPr/>
        </p:nvSpPr>
        <p:spPr>
          <a:xfrm>
            <a:off x="3347868" y="1628799"/>
            <a:ext cx="2592285" cy="969612"/>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400" b="1" u="sng" dirty="0" smtClean="0">
                <a:solidFill>
                  <a:schemeClr val="tx1"/>
                </a:solidFill>
              </a:rPr>
              <a:t>PREVOYANCE</a:t>
            </a:r>
          </a:p>
          <a:p>
            <a:pPr algn="ctr">
              <a:lnSpc>
                <a:spcPct val="107000"/>
              </a:lnSpc>
              <a:spcAft>
                <a:spcPts val="0"/>
              </a:spcAft>
            </a:pPr>
            <a:r>
              <a:rPr lang="fr-FR" sz="1400" b="1" dirty="0" smtClean="0">
                <a:solidFill>
                  <a:schemeClr val="tx1"/>
                </a:solidFill>
              </a:rPr>
              <a:t>Maintien de salaire en complément de l’employeur ou de la Sécurité sociale</a:t>
            </a:r>
            <a:endParaRPr lang="fr-FR" sz="1400" b="1" dirty="0">
              <a:solidFill>
                <a:schemeClr val="tx1"/>
              </a:solidFill>
              <a:ea typeface="Calibri"/>
              <a:cs typeface="Arial"/>
            </a:endParaRPr>
          </a:p>
        </p:txBody>
      </p:sp>
      <p:sp>
        <p:nvSpPr>
          <p:cNvPr id="26" name="Rectangle 25"/>
          <p:cNvSpPr/>
          <p:nvPr/>
        </p:nvSpPr>
        <p:spPr>
          <a:xfrm>
            <a:off x="539552" y="2636912"/>
            <a:ext cx="2592285" cy="859103"/>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200" b="1" u="sng" dirty="0" smtClean="0">
                <a:solidFill>
                  <a:schemeClr val="tx1"/>
                </a:solidFill>
              </a:rPr>
              <a:t>AT-MP</a:t>
            </a:r>
          </a:p>
          <a:p>
            <a:pPr>
              <a:lnSpc>
                <a:spcPct val="107000"/>
              </a:lnSpc>
              <a:spcAft>
                <a:spcPts val="0"/>
              </a:spcAft>
            </a:pPr>
            <a:r>
              <a:rPr lang="fr-FR" sz="1200" dirty="0" smtClean="0">
                <a:solidFill>
                  <a:schemeClr val="tx1"/>
                </a:solidFill>
              </a:rPr>
              <a:t>Maintien du salaire à 100% en avec versement de frais de soins (caractère viager)</a:t>
            </a:r>
            <a:endParaRPr lang="fr-FR" sz="1200" dirty="0">
              <a:solidFill>
                <a:schemeClr val="tx1"/>
              </a:solidFill>
              <a:ea typeface="Calibri"/>
              <a:cs typeface="Arial"/>
            </a:endParaRPr>
          </a:p>
        </p:txBody>
      </p:sp>
      <p:sp>
        <p:nvSpPr>
          <p:cNvPr id="27" name="Rectangle 26"/>
          <p:cNvSpPr/>
          <p:nvPr/>
        </p:nvSpPr>
        <p:spPr>
          <a:xfrm>
            <a:off x="6156175" y="2641905"/>
            <a:ext cx="2592285" cy="859103"/>
          </a:xfrm>
          <a:prstGeom prst="rect">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gn="just">
              <a:lnSpc>
                <a:spcPct val="107000"/>
              </a:lnSpc>
              <a:spcAft>
                <a:spcPts val="0"/>
              </a:spcAft>
              <a:buFont typeface="Arial" panose="020B0604020202020204" pitchFamily="34" charset="0"/>
              <a:buChar char="•"/>
            </a:pPr>
            <a:endParaRPr lang="fr-FR" sz="1200" dirty="0">
              <a:solidFill>
                <a:schemeClr val="tx1"/>
              </a:solidFill>
            </a:endParaRPr>
          </a:p>
        </p:txBody>
      </p:sp>
      <p:sp>
        <p:nvSpPr>
          <p:cNvPr id="28" name="Rectangle 27"/>
          <p:cNvSpPr/>
          <p:nvPr/>
        </p:nvSpPr>
        <p:spPr>
          <a:xfrm>
            <a:off x="3347864" y="2636912"/>
            <a:ext cx="2592285" cy="859103"/>
          </a:xfrm>
          <a:prstGeom prst="rect">
            <a:avLst/>
          </a:prstGeom>
          <a:solidFill>
            <a:schemeClr val="bg1">
              <a:lumMod val="8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07000"/>
              </a:lnSpc>
              <a:spcAft>
                <a:spcPts val="0"/>
              </a:spcAft>
              <a:buFont typeface="Arial" panose="020B0604020202020204" pitchFamily="34" charset="0"/>
              <a:buChar char="•"/>
            </a:pPr>
            <a:endParaRPr lang="fr-FR" sz="1200" dirty="0">
              <a:solidFill>
                <a:schemeClr val="tx1"/>
              </a:solidFill>
              <a:ea typeface="Calibri"/>
              <a:cs typeface="Arial"/>
            </a:endParaRPr>
          </a:p>
        </p:txBody>
      </p:sp>
      <p:sp>
        <p:nvSpPr>
          <p:cNvPr id="29" name="Rectangle 28"/>
          <p:cNvSpPr/>
          <p:nvPr/>
        </p:nvSpPr>
        <p:spPr>
          <a:xfrm>
            <a:off x="539552" y="3534515"/>
            <a:ext cx="2592285" cy="1473668"/>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200" b="1" u="sng" dirty="0" smtClean="0">
                <a:solidFill>
                  <a:schemeClr val="tx1"/>
                </a:solidFill>
              </a:rPr>
              <a:t>Maladie et accident vie privée</a:t>
            </a:r>
          </a:p>
          <a:p>
            <a:pPr marL="285750" indent="-285750">
              <a:lnSpc>
                <a:spcPct val="107000"/>
              </a:lnSpc>
              <a:spcAft>
                <a:spcPts val="0"/>
              </a:spcAft>
              <a:buFont typeface="Arial" panose="020B0604020202020204" pitchFamily="34" charset="0"/>
              <a:buChar char="•"/>
            </a:pPr>
            <a:r>
              <a:rPr lang="fr-FR" sz="1200" dirty="0" smtClean="0">
                <a:solidFill>
                  <a:schemeClr val="tx1"/>
                </a:solidFill>
                <a:ea typeface="Calibri"/>
                <a:cs typeface="Arial"/>
              </a:rPr>
              <a:t>CMO : 100% 3 mois puis 50% 9 mois</a:t>
            </a:r>
          </a:p>
          <a:p>
            <a:pPr marL="285750" indent="-285750">
              <a:lnSpc>
                <a:spcPct val="107000"/>
              </a:lnSpc>
              <a:spcAft>
                <a:spcPts val="0"/>
              </a:spcAft>
              <a:buFont typeface="Arial" panose="020B0604020202020204" pitchFamily="34" charset="0"/>
              <a:buChar char="•"/>
            </a:pPr>
            <a:r>
              <a:rPr lang="fr-FR" sz="1200" dirty="0" smtClean="0">
                <a:solidFill>
                  <a:schemeClr val="tx1"/>
                </a:solidFill>
                <a:ea typeface="Calibri"/>
                <a:cs typeface="Arial"/>
              </a:rPr>
              <a:t>CLM : 100% 1 an puis 50% 2 ans</a:t>
            </a:r>
            <a:r>
              <a:rPr lang="fr-FR" sz="1200" dirty="0">
                <a:solidFill>
                  <a:schemeClr val="tx1"/>
                </a:solidFill>
                <a:ea typeface="Calibri"/>
                <a:cs typeface="Arial"/>
              </a:rPr>
              <a:t> </a:t>
            </a:r>
            <a:r>
              <a:rPr lang="fr-FR" sz="1200" dirty="0" smtClean="0">
                <a:solidFill>
                  <a:schemeClr val="tx1"/>
                </a:solidFill>
                <a:ea typeface="Calibri"/>
                <a:cs typeface="Arial"/>
              </a:rPr>
              <a:t>et CLD : 100% 3 ans puis 50% 2 ans) sauf RI qui est suspendu</a:t>
            </a:r>
          </a:p>
          <a:p>
            <a:pPr marL="285750" indent="-285750">
              <a:lnSpc>
                <a:spcPct val="107000"/>
              </a:lnSpc>
              <a:spcAft>
                <a:spcPts val="0"/>
              </a:spcAft>
              <a:buFont typeface="Arial" panose="020B0604020202020204" pitchFamily="34" charset="0"/>
              <a:buChar char="•"/>
            </a:pPr>
            <a:r>
              <a:rPr lang="fr-FR" sz="1200" dirty="0" smtClean="0">
                <a:solidFill>
                  <a:schemeClr val="tx1"/>
                </a:solidFill>
                <a:ea typeface="Calibri"/>
                <a:cs typeface="Arial"/>
              </a:rPr>
              <a:t>DORS</a:t>
            </a:r>
            <a:endParaRPr lang="fr-FR" sz="1200" dirty="0">
              <a:solidFill>
                <a:schemeClr val="tx1"/>
              </a:solidFill>
              <a:ea typeface="Calibri"/>
              <a:cs typeface="Arial"/>
            </a:endParaRPr>
          </a:p>
        </p:txBody>
      </p:sp>
      <p:sp>
        <p:nvSpPr>
          <p:cNvPr id="30" name="Rectangle 29"/>
          <p:cNvSpPr/>
          <p:nvPr/>
        </p:nvSpPr>
        <p:spPr>
          <a:xfrm>
            <a:off x="6156175" y="3539508"/>
            <a:ext cx="2592285" cy="1473668"/>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200" b="1" u="sng" dirty="0">
                <a:solidFill>
                  <a:schemeClr val="tx1"/>
                </a:solidFill>
              </a:rPr>
              <a:t>Maladie et accident vie privée</a:t>
            </a:r>
          </a:p>
          <a:p>
            <a:pPr marL="285750" indent="-285750">
              <a:lnSpc>
                <a:spcPct val="107000"/>
              </a:lnSpc>
              <a:spcAft>
                <a:spcPts val="0"/>
              </a:spcAft>
              <a:buFont typeface="Arial" panose="020B0604020202020204" pitchFamily="34" charset="0"/>
              <a:buChar char="•"/>
            </a:pPr>
            <a:r>
              <a:rPr lang="fr-FR" sz="1200" dirty="0">
                <a:solidFill>
                  <a:schemeClr val="tx1"/>
                </a:solidFill>
              </a:rPr>
              <a:t>Complément versé par l’organisme d’assurance </a:t>
            </a:r>
            <a:r>
              <a:rPr lang="fr-FR" sz="1200" dirty="0" smtClean="0">
                <a:solidFill>
                  <a:schemeClr val="tx1"/>
                </a:solidFill>
              </a:rPr>
              <a:t>aux remboursements de l’Assurance maladie, ou à défaut pour certaines prestations</a:t>
            </a:r>
            <a:endParaRPr lang="fr-FR" sz="1200" dirty="0">
              <a:solidFill>
                <a:schemeClr val="tx1"/>
              </a:solidFill>
            </a:endParaRPr>
          </a:p>
        </p:txBody>
      </p:sp>
      <p:sp>
        <p:nvSpPr>
          <p:cNvPr id="31" name="Rectangle 30"/>
          <p:cNvSpPr/>
          <p:nvPr/>
        </p:nvSpPr>
        <p:spPr>
          <a:xfrm>
            <a:off x="3347864" y="3534515"/>
            <a:ext cx="2592285" cy="1473668"/>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200" b="1" u="sng" dirty="0">
                <a:solidFill>
                  <a:schemeClr val="tx1"/>
                </a:solidFill>
              </a:rPr>
              <a:t>Maladie et accident vie privée</a:t>
            </a:r>
          </a:p>
          <a:p>
            <a:pPr marL="285750" indent="-285750">
              <a:lnSpc>
                <a:spcPct val="107000"/>
              </a:lnSpc>
              <a:spcAft>
                <a:spcPts val="0"/>
              </a:spcAft>
              <a:buFont typeface="Arial" panose="020B0604020202020204" pitchFamily="34" charset="0"/>
              <a:buChar char="•"/>
            </a:pPr>
            <a:r>
              <a:rPr lang="fr-FR" sz="1200" dirty="0" smtClean="0">
                <a:solidFill>
                  <a:schemeClr val="tx1"/>
                </a:solidFill>
              </a:rPr>
              <a:t>Complément (IJ) versé par l’organisme d’assurance à compter du passage en demi-traitement </a:t>
            </a:r>
            <a:endParaRPr lang="fr-FR" sz="1200" dirty="0">
              <a:solidFill>
                <a:schemeClr val="tx1"/>
              </a:solidFill>
            </a:endParaRPr>
          </a:p>
        </p:txBody>
      </p:sp>
      <p:sp>
        <p:nvSpPr>
          <p:cNvPr id="32" name="Rectangle 31"/>
          <p:cNvSpPr/>
          <p:nvPr/>
        </p:nvSpPr>
        <p:spPr>
          <a:xfrm>
            <a:off x="539552" y="5229200"/>
            <a:ext cx="2592285" cy="1008112"/>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Financement par auto-assurance ou par un contrat d’assurance ou en combiné</a:t>
            </a:r>
            <a:endParaRPr lang="fr-FR" sz="1600" b="1" dirty="0">
              <a:solidFill>
                <a:schemeClr val="tx2"/>
              </a:solidFill>
            </a:endParaRPr>
          </a:p>
        </p:txBody>
      </p:sp>
      <p:sp>
        <p:nvSpPr>
          <p:cNvPr id="35" name="Rectangle 34"/>
          <p:cNvSpPr/>
          <p:nvPr/>
        </p:nvSpPr>
        <p:spPr>
          <a:xfrm>
            <a:off x="3347864" y="5229200"/>
            <a:ext cx="5400596" cy="1008112"/>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Financement de l’employeur par versement d’une aide (participation) à l’agent adhérent</a:t>
            </a:r>
            <a:endParaRPr lang="fr-FR" sz="1600" b="1" u="sng" dirty="0">
              <a:solidFill>
                <a:schemeClr val="tx2"/>
              </a:solidFill>
            </a:endParaRPr>
          </a:p>
        </p:txBody>
      </p:sp>
      <p:sp>
        <p:nvSpPr>
          <p:cNvPr id="37" name="Rectangle 36"/>
          <p:cNvSpPr/>
          <p:nvPr/>
        </p:nvSpPr>
        <p:spPr>
          <a:xfrm>
            <a:off x="3527889" y="5836622"/>
            <a:ext cx="2196239" cy="288032"/>
          </a:xfrm>
          <a:prstGeom prst="rect">
            <a:avLst/>
          </a:prstGeom>
          <a:solidFill>
            <a:schemeClr val="accent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400" b="1" dirty="0" smtClean="0">
                <a:solidFill>
                  <a:schemeClr val="bg1"/>
                </a:solidFill>
              </a:rPr>
              <a:t>INDIVIDUELS LABELS</a:t>
            </a:r>
            <a:endParaRPr lang="fr-FR" sz="1400" b="1" dirty="0">
              <a:solidFill>
                <a:schemeClr val="bg1"/>
              </a:solidFill>
              <a:ea typeface="Calibri"/>
              <a:cs typeface="Arial"/>
            </a:endParaRPr>
          </a:p>
        </p:txBody>
      </p:sp>
      <p:sp>
        <p:nvSpPr>
          <p:cNvPr id="38" name="Rectangle 37"/>
          <p:cNvSpPr/>
          <p:nvPr/>
        </p:nvSpPr>
        <p:spPr>
          <a:xfrm>
            <a:off x="6336201" y="5836622"/>
            <a:ext cx="2196239" cy="288032"/>
          </a:xfrm>
          <a:prstGeom prst="rect">
            <a:avLst/>
          </a:prstGeom>
          <a:solidFill>
            <a:schemeClr val="accent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400" b="1" dirty="0" smtClean="0">
                <a:solidFill>
                  <a:schemeClr val="bg1"/>
                </a:solidFill>
              </a:rPr>
              <a:t>COLLECTIF CONVENTION</a:t>
            </a:r>
            <a:endParaRPr lang="fr-FR" sz="1400" b="1" dirty="0">
              <a:solidFill>
                <a:schemeClr val="bg1"/>
              </a:solidFill>
              <a:ea typeface="Calibri"/>
              <a:cs typeface="Arial"/>
            </a:endParaRPr>
          </a:p>
        </p:txBody>
      </p:sp>
      <p:sp>
        <p:nvSpPr>
          <p:cNvPr id="5" name="ZoneTexte 4"/>
          <p:cNvSpPr txBox="1"/>
          <p:nvPr/>
        </p:nvSpPr>
        <p:spPr>
          <a:xfrm>
            <a:off x="5796136" y="5795972"/>
            <a:ext cx="490840" cy="369332"/>
          </a:xfrm>
          <a:prstGeom prst="rect">
            <a:avLst/>
          </a:prstGeom>
          <a:noFill/>
        </p:spPr>
        <p:txBody>
          <a:bodyPr wrap="none" rtlCol="0">
            <a:spAutoFit/>
          </a:bodyPr>
          <a:lstStyle/>
          <a:p>
            <a:r>
              <a:rPr lang="fr-FR" b="1" dirty="0" smtClean="0"/>
              <a:t>OU</a:t>
            </a:r>
            <a:endParaRPr lang="fr-FR" b="1" dirty="0"/>
          </a:p>
        </p:txBody>
      </p:sp>
    </p:spTree>
    <p:extLst>
      <p:ext uri="{BB962C8B-B14F-4D97-AF65-F5344CB8AC3E}">
        <p14:creationId xmlns:p14="http://schemas.microsoft.com/office/powerpoint/2010/main" val="1897283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a:bodyPr>
          <a:lstStyle/>
          <a:p>
            <a:pPr>
              <a:buFont typeface="+mj-lt"/>
              <a:buAutoNum type="arabicPeriod"/>
            </a:pPr>
            <a:r>
              <a:rPr lang="fr-FR" sz="1800" b="1" dirty="0" smtClean="0"/>
              <a:t>Le risque de perte de salaire</a:t>
            </a:r>
          </a:p>
          <a:p>
            <a:pPr lvl="1">
              <a:buFont typeface="Arial" panose="020B0604020202020204" pitchFamily="34" charset="0"/>
              <a:buChar char="•"/>
            </a:pPr>
            <a:r>
              <a:rPr lang="fr-FR" sz="1800" dirty="0" smtClean="0"/>
              <a:t>Enjeux et impacts pour les agents</a:t>
            </a:r>
          </a:p>
          <a:p>
            <a:pPr lvl="1">
              <a:buFont typeface="Arial" panose="020B0604020202020204" pitchFamily="34" charset="0"/>
              <a:buChar char="•"/>
            </a:pPr>
            <a:endParaRPr lang="fr-FR" sz="1800" b="1" dirty="0"/>
          </a:p>
          <a:p>
            <a:pPr>
              <a:buFont typeface="+mj-lt"/>
              <a:buAutoNum type="arabicPeriod"/>
            </a:pPr>
            <a:r>
              <a:rPr lang="fr-FR" sz="1800" b="1" dirty="0" smtClean="0"/>
              <a:t>Le </a:t>
            </a:r>
            <a:r>
              <a:rPr lang="fr-FR" sz="1800" b="1" dirty="0" smtClean="0"/>
              <a:t>régime collectif d’assurance</a:t>
            </a:r>
            <a:endParaRPr lang="fr-FR" sz="1800" b="1" dirty="0" smtClean="0"/>
          </a:p>
          <a:p>
            <a:pPr lvl="1">
              <a:buFont typeface="Arial" panose="020B0604020202020204" pitchFamily="34" charset="0"/>
              <a:buChar char="•"/>
            </a:pPr>
            <a:r>
              <a:rPr lang="fr-FR" sz="1800" dirty="0" smtClean="0"/>
              <a:t>Avantage du contrat collectif mutualisé</a:t>
            </a:r>
            <a:endParaRPr lang="fr-FR" sz="1800" dirty="0" smtClean="0"/>
          </a:p>
          <a:p>
            <a:pPr lvl="1">
              <a:buFont typeface="+mj-lt"/>
              <a:buAutoNum type="arabicPeriod"/>
            </a:pPr>
            <a:endParaRPr lang="fr-FR" sz="1800" b="1" dirty="0"/>
          </a:p>
          <a:p>
            <a:pPr>
              <a:buFont typeface="+mj-lt"/>
              <a:buAutoNum type="arabicPeriod"/>
            </a:pPr>
            <a:r>
              <a:rPr lang="fr-FR" sz="1800" b="1" dirty="0" smtClean="0"/>
              <a:t>Le contrat d’assurance de demain</a:t>
            </a:r>
          </a:p>
          <a:p>
            <a:pPr lvl="1">
              <a:buFont typeface="Arial" panose="020B0604020202020204" pitchFamily="34" charset="0"/>
              <a:buChar char="•"/>
            </a:pPr>
            <a:r>
              <a:rPr lang="fr-FR" sz="1800" dirty="0" smtClean="0"/>
              <a:t>Point </a:t>
            </a:r>
            <a:r>
              <a:rPr lang="fr-FR" sz="1800" dirty="0" smtClean="0"/>
              <a:t>clés</a:t>
            </a:r>
            <a:endParaRPr lang="fr-FR" sz="1800" dirty="0" smtClean="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t>3</a:t>
            </a:fld>
            <a:endParaRPr lang="fr-FR" dirty="0"/>
          </a:p>
        </p:txBody>
      </p:sp>
    </p:spTree>
    <p:extLst>
      <p:ext uri="{BB962C8B-B14F-4D97-AF65-F5344CB8AC3E}">
        <p14:creationId xmlns:p14="http://schemas.microsoft.com/office/powerpoint/2010/main" val="369610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riangle isocèle 18"/>
          <p:cNvSpPr/>
          <p:nvPr/>
        </p:nvSpPr>
        <p:spPr>
          <a:xfrm rot="10800000">
            <a:off x="6357985" y="5673084"/>
            <a:ext cx="532495" cy="216024"/>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3" name="Espace réservé du contenu 2"/>
          <p:cNvSpPr>
            <a:spLocks noGrp="1"/>
          </p:cNvSpPr>
          <p:nvPr>
            <p:ph idx="1"/>
          </p:nvPr>
        </p:nvSpPr>
        <p:spPr>
          <a:xfrm>
            <a:off x="457200" y="875853"/>
            <a:ext cx="8363272" cy="5289451"/>
          </a:xfrm>
        </p:spPr>
        <p:txBody>
          <a:bodyPr>
            <a:normAutofit/>
          </a:bodyPr>
          <a:lstStyle/>
          <a:p>
            <a:pPr marL="0" indent="0">
              <a:buNone/>
            </a:pPr>
            <a:r>
              <a:rPr lang="fr-FR" sz="1800" b="1" dirty="0" smtClean="0"/>
              <a:t>Le risque de perte de salaire (traitement et primes – régime indemnitaire RI) en cas de maladie ou d’accident d’un agent titulaire à temps complet CNRACL :</a:t>
            </a:r>
            <a:endParaRPr lang="fr-FR" sz="1800" b="1"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4</a:t>
            </a:fld>
            <a:endParaRPr lang="fr-FR" dirty="0"/>
          </a:p>
        </p:txBody>
      </p:sp>
      <p:sp>
        <p:nvSpPr>
          <p:cNvPr id="2" name="Titre 1"/>
          <p:cNvSpPr>
            <a:spLocks noGrp="1"/>
          </p:cNvSpPr>
          <p:nvPr>
            <p:ph type="title"/>
          </p:nvPr>
        </p:nvSpPr>
        <p:spPr/>
        <p:txBody>
          <a:bodyPr/>
          <a:lstStyle/>
          <a:p>
            <a:r>
              <a:rPr lang="fr-FR" dirty="0" smtClean="0"/>
              <a:t>1. Le risque de perte de salaire</a:t>
            </a:r>
            <a:br>
              <a:rPr lang="fr-FR" dirty="0" smtClean="0"/>
            </a:br>
            <a:r>
              <a:rPr lang="fr-FR" dirty="0" smtClean="0"/>
              <a:t>La présentation du risque</a:t>
            </a:r>
            <a:endParaRPr lang="fr-FR" dirty="0"/>
          </a:p>
        </p:txBody>
      </p:sp>
      <p:sp>
        <p:nvSpPr>
          <p:cNvPr id="8" name="Rectangle 7"/>
          <p:cNvSpPr/>
          <p:nvPr/>
        </p:nvSpPr>
        <p:spPr>
          <a:xfrm>
            <a:off x="611561" y="1556792"/>
            <a:ext cx="3960442"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Maladie ou accident</a:t>
            </a:r>
          </a:p>
          <a:p>
            <a:pPr algn="ctr"/>
            <a:r>
              <a:rPr lang="fr-FR" sz="1600" b="1" dirty="0" smtClean="0">
                <a:solidFill>
                  <a:schemeClr val="tx2"/>
                </a:solidFill>
              </a:rPr>
              <a:t>dans le cadre </a:t>
            </a:r>
            <a:r>
              <a:rPr lang="fr-FR" sz="1600" b="1" u="sng" dirty="0" smtClean="0">
                <a:solidFill>
                  <a:schemeClr val="tx2"/>
                </a:solidFill>
              </a:rPr>
              <a:t>professionnel</a:t>
            </a:r>
            <a:endParaRPr lang="fr-FR" sz="1600" b="1" u="sng" dirty="0">
              <a:solidFill>
                <a:schemeClr val="tx2"/>
              </a:solidFill>
            </a:endParaRPr>
          </a:p>
        </p:txBody>
      </p:sp>
      <p:sp>
        <p:nvSpPr>
          <p:cNvPr id="9" name="Rectangle 8"/>
          <p:cNvSpPr/>
          <p:nvPr/>
        </p:nvSpPr>
        <p:spPr>
          <a:xfrm>
            <a:off x="4644011" y="1556792"/>
            <a:ext cx="3960442"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Maladie ou accident</a:t>
            </a:r>
          </a:p>
          <a:p>
            <a:pPr algn="ctr"/>
            <a:r>
              <a:rPr lang="fr-FR" sz="1600" b="1" dirty="0" smtClean="0">
                <a:solidFill>
                  <a:schemeClr val="tx2"/>
                </a:solidFill>
              </a:rPr>
              <a:t>dans le cadre </a:t>
            </a:r>
            <a:r>
              <a:rPr lang="fr-FR" sz="1600" b="1" u="sng" dirty="0" smtClean="0">
                <a:solidFill>
                  <a:schemeClr val="tx2"/>
                </a:solidFill>
              </a:rPr>
              <a:t>privé</a:t>
            </a:r>
            <a:endParaRPr lang="fr-FR" sz="1600" b="1" u="sng" dirty="0">
              <a:solidFill>
                <a:schemeClr val="tx2"/>
              </a:solidFill>
            </a:endParaRPr>
          </a:p>
        </p:txBody>
      </p:sp>
      <p:sp>
        <p:nvSpPr>
          <p:cNvPr id="10" name="Rectangle 9"/>
          <p:cNvSpPr/>
          <p:nvPr/>
        </p:nvSpPr>
        <p:spPr>
          <a:xfrm>
            <a:off x="611561" y="2348879"/>
            <a:ext cx="3960442" cy="193922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07000"/>
              </a:lnSpc>
              <a:spcAft>
                <a:spcPts val="0"/>
              </a:spcAft>
              <a:buFont typeface="Arial" panose="020B0604020202020204" pitchFamily="34" charset="0"/>
              <a:buChar char="•"/>
            </a:pPr>
            <a:r>
              <a:rPr lang="fr-FR" sz="1600" dirty="0">
                <a:solidFill>
                  <a:schemeClr val="tx1"/>
                </a:solidFill>
              </a:rPr>
              <a:t>Congé maladie cause exceptionnelle</a:t>
            </a:r>
          </a:p>
          <a:p>
            <a:pPr marL="285750" indent="-285750">
              <a:lnSpc>
                <a:spcPct val="107000"/>
              </a:lnSpc>
              <a:spcAft>
                <a:spcPts val="0"/>
              </a:spcAft>
              <a:buFont typeface="Arial" panose="020B0604020202020204" pitchFamily="34" charset="0"/>
              <a:buChar char="•"/>
            </a:pPr>
            <a:r>
              <a:rPr lang="fr-FR" sz="1600" dirty="0">
                <a:solidFill>
                  <a:schemeClr val="tx1"/>
                </a:solidFill>
              </a:rPr>
              <a:t>Congé invalidité temporaire imputable au service (CITIS</a:t>
            </a:r>
            <a:r>
              <a:rPr lang="fr-FR" sz="1600" dirty="0" smtClean="0">
                <a:solidFill>
                  <a:schemeClr val="tx1"/>
                </a:solidFill>
              </a:rPr>
              <a:t>)</a:t>
            </a:r>
          </a:p>
          <a:p>
            <a:pPr marL="285750" indent="-285750">
              <a:lnSpc>
                <a:spcPct val="107000"/>
              </a:lnSpc>
              <a:spcAft>
                <a:spcPts val="0"/>
              </a:spcAft>
              <a:buFont typeface="Arial" panose="020B0604020202020204" pitchFamily="34" charset="0"/>
              <a:buChar char="•"/>
            </a:pPr>
            <a:r>
              <a:rPr lang="fr-FR" sz="1600" dirty="0" smtClean="0">
                <a:solidFill>
                  <a:schemeClr val="tx1"/>
                </a:solidFill>
              </a:rPr>
              <a:t>Accident de service et maladie professionnelle</a:t>
            </a:r>
            <a:endParaRPr lang="fr-FR" sz="1600" dirty="0">
              <a:solidFill>
                <a:schemeClr val="tx1"/>
              </a:solidFill>
            </a:endParaRPr>
          </a:p>
          <a:p>
            <a:pPr marL="285750" indent="-285750">
              <a:lnSpc>
                <a:spcPct val="107000"/>
              </a:lnSpc>
              <a:spcAft>
                <a:spcPts val="0"/>
              </a:spcAft>
              <a:buFont typeface="Arial" panose="020B0604020202020204" pitchFamily="34" charset="0"/>
              <a:buChar char="•"/>
            </a:pPr>
            <a:r>
              <a:rPr lang="fr-FR" sz="1600" dirty="0">
                <a:solidFill>
                  <a:schemeClr val="tx1"/>
                </a:solidFill>
              </a:rPr>
              <a:t>Congé infirmité guerre</a:t>
            </a:r>
            <a:endParaRPr lang="fr-FR" sz="1600" dirty="0">
              <a:solidFill>
                <a:schemeClr val="tx1"/>
              </a:solidFill>
              <a:ea typeface="Calibri"/>
              <a:cs typeface="Arial"/>
            </a:endParaRPr>
          </a:p>
        </p:txBody>
      </p:sp>
      <p:sp>
        <p:nvSpPr>
          <p:cNvPr id="11" name="Triangle isocèle 10"/>
          <p:cNvSpPr/>
          <p:nvPr/>
        </p:nvSpPr>
        <p:spPr>
          <a:xfrm rot="10800000">
            <a:off x="2308891" y="2137848"/>
            <a:ext cx="532495"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13" name="Rectangle 12"/>
          <p:cNvSpPr/>
          <p:nvPr/>
        </p:nvSpPr>
        <p:spPr>
          <a:xfrm>
            <a:off x="4644011" y="2353872"/>
            <a:ext cx="3960442" cy="193922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gn="just">
              <a:lnSpc>
                <a:spcPct val="107000"/>
              </a:lnSpc>
              <a:spcAft>
                <a:spcPts val="0"/>
              </a:spcAft>
              <a:buFont typeface="Arial" panose="020B0604020202020204" pitchFamily="34" charset="0"/>
              <a:buChar char="•"/>
            </a:pPr>
            <a:r>
              <a:rPr lang="fr-FR" sz="1600" dirty="0">
                <a:solidFill>
                  <a:schemeClr val="tx1"/>
                </a:solidFill>
              </a:rPr>
              <a:t>Congé maladie </a:t>
            </a:r>
            <a:r>
              <a:rPr lang="fr-FR" sz="1600" dirty="0" smtClean="0">
                <a:solidFill>
                  <a:schemeClr val="tx1"/>
                </a:solidFill>
              </a:rPr>
              <a:t>ordinaire CMO</a:t>
            </a:r>
            <a:endParaRPr lang="fr-FR" sz="1600" dirty="0">
              <a:solidFill>
                <a:schemeClr val="tx1"/>
              </a:solidFill>
            </a:endParaRPr>
          </a:p>
          <a:p>
            <a:pPr marL="285750" indent="-285750" algn="just">
              <a:lnSpc>
                <a:spcPct val="107000"/>
              </a:lnSpc>
              <a:spcAft>
                <a:spcPts val="0"/>
              </a:spcAft>
              <a:buFont typeface="Arial" panose="020B0604020202020204" pitchFamily="34" charset="0"/>
              <a:buChar char="•"/>
            </a:pPr>
            <a:r>
              <a:rPr lang="fr-FR" sz="1600" dirty="0">
                <a:solidFill>
                  <a:schemeClr val="tx1"/>
                </a:solidFill>
              </a:rPr>
              <a:t>Congé longue </a:t>
            </a:r>
            <a:r>
              <a:rPr lang="fr-FR" sz="1600" dirty="0" smtClean="0">
                <a:solidFill>
                  <a:schemeClr val="tx1"/>
                </a:solidFill>
              </a:rPr>
              <a:t>maladie CLM</a:t>
            </a:r>
            <a:endParaRPr lang="fr-FR" sz="1600" dirty="0">
              <a:solidFill>
                <a:schemeClr val="tx1"/>
              </a:solidFill>
            </a:endParaRPr>
          </a:p>
          <a:p>
            <a:pPr marL="285750" indent="-285750" algn="just">
              <a:lnSpc>
                <a:spcPct val="107000"/>
              </a:lnSpc>
              <a:spcAft>
                <a:spcPts val="0"/>
              </a:spcAft>
              <a:buFont typeface="Arial" panose="020B0604020202020204" pitchFamily="34" charset="0"/>
              <a:buChar char="•"/>
            </a:pPr>
            <a:r>
              <a:rPr lang="fr-FR" sz="1600" dirty="0">
                <a:solidFill>
                  <a:schemeClr val="tx1"/>
                </a:solidFill>
              </a:rPr>
              <a:t>Congé longue </a:t>
            </a:r>
            <a:r>
              <a:rPr lang="fr-FR" sz="1600" dirty="0" smtClean="0">
                <a:solidFill>
                  <a:schemeClr val="tx1"/>
                </a:solidFill>
              </a:rPr>
              <a:t>durée CLD</a:t>
            </a:r>
          </a:p>
          <a:p>
            <a:pPr marL="285750" indent="-285750" algn="just">
              <a:lnSpc>
                <a:spcPct val="107000"/>
              </a:lnSpc>
              <a:spcAft>
                <a:spcPts val="0"/>
              </a:spcAft>
              <a:buFont typeface="Arial" panose="020B0604020202020204" pitchFamily="34" charset="0"/>
              <a:buChar char="•"/>
            </a:pPr>
            <a:r>
              <a:rPr lang="fr-FR" sz="1600" dirty="0" smtClean="0">
                <a:solidFill>
                  <a:schemeClr val="tx1"/>
                </a:solidFill>
              </a:rPr>
              <a:t>Disponibilité d’office pour raison de santé DORS</a:t>
            </a:r>
          </a:p>
          <a:p>
            <a:pPr marL="285750" indent="-285750" algn="just">
              <a:lnSpc>
                <a:spcPct val="107000"/>
              </a:lnSpc>
              <a:spcAft>
                <a:spcPts val="0"/>
              </a:spcAft>
              <a:buFont typeface="Arial" panose="020B0604020202020204" pitchFamily="34" charset="0"/>
              <a:buChar char="•"/>
            </a:pPr>
            <a:r>
              <a:rPr lang="fr-FR" sz="1600" dirty="0" smtClean="0">
                <a:solidFill>
                  <a:schemeClr val="tx1"/>
                </a:solidFill>
              </a:rPr>
              <a:t>Maintien du traitement en attente de décision MTAD</a:t>
            </a:r>
            <a:endParaRPr lang="fr-FR" sz="1600" dirty="0">
              <a:solidFill>
                <a:schemeClr val="tx1"/>
              </a:solidFill>
            </a:endParaRPr>
          </a:p>
        </p:txBody>
      </p:sp>
      <p:sp>
        <p:nvSpPr>
          <p:cNvPr id="14" name="Triangle isocèle 13"/>
          <p:cNvSpPr/>
          <p:nvPr/>
        </p:nvSpPr>
        <p:spPr>
          <a:xfrm rot="10800000">
            <a:off x="2308891" y="4298088"/>
            <a:ext cx="532495"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15" name="Rectangle 14"/>
          <p:cNvSpPr/>
          <p:nvPr/>
        </p:nvSpPr>
        <p:spPr>
          <a:xfrm>
            <a:off x="611560" y="4525947"/>
            <a:ext cx="3960442" cy="1147137"/>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600" b="1" dirty="0" smtClean="0">
                <a:solidFill>
                  <a:schemeClr val="tx1"/>
                </a:solidFill>
              </a:rPr>
              <a:t>Maintien du traitement et du RI</a:t>
            </a:r>
            <a:endParaRPr lang="fr-FR" sz="1600" b="1" dirty="0">
              <a:solidFill>
                <a:schemeClr val="tx1"/>
              </a:solidFill>
              <a:ea typeface="Calibri"/>
              <a:cs typeface="Arial"/>
            </a:endParaRPr>
          </a:p>
        </p:txBody>
      </p:sp>
      <p:sp>
        <p:nvSpPr>
          <p:cNvPr id="16" name="Rectangle 15"/>
          <p:cNvSpPr/>
          <p:nvPr/>
        </p:nvSpPr>
        <p:spPr>
          <a:xfrm>
            <a:off x="4644011" y="4525947"/>
            <a:ext cx="3960442" cy="1147137"/>
          </a:xfrm>
          <a:prstGeom prst="rect">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600" b="1" dirty="0" smtClean="0">
                <a:solidFill>
                  <a:schemeClr val="tx1"/>
                </a:solidFill>
              </a:rPr>
              <a:t>50% du traitement (DT)</a:t>
            </a:r>
          </a:p>
          <a:p>
            <a:pPr algn="ctr">
              <a:lnSpc>
                <a:spcPct val="107000"/>
              </a:lnSpc>
              <a:spcAft>
                <a:spcPts val="0"/>
              </a:spcAft>
            </a:pPr>
            <a:r>
              <a:rPr lang="fr-FR" sz="1600" b="1" dirty="0" smtClean="0">
                <a:solidFill>
                  <a:schemeClr val="tx1"/>
                </a:solidFill>
              </a:rPr>
              <a:t>50% RI CMO + 0% RI CLM-CLD-CGM </a:t>
            </a:r>
          </a:p>
          <a:p>
            <a:pPr algn="ctr">
              <a:lnSpc>
                <a:spcPct val="107000"/>
              </a:lnSpc>
              <a:spcAft>
                <a:spcPts val="0"/>
              </a:spcAft>
            </a:pPr>
            <a:r>
              <a:rPr lang="fr-FR" sz="1600" b="1" dirty="0" smtClean="0">
                <a:solidFill>
                  <a:schemeClr val="tx1"/>
                </a:solidFill>
              </a:rPr>
              <a:t>(application </a:t>
            </a:r>
            <a:r>
              <a:rPr lang="fr-FR" sz="1600" b="1" dirty="0">
                <a:solidFill>
                  <a:schemeClr val="tx1"/>
                </a:solidFill>
              </a:rPr>
              <a:t>du </a:t>
            </a:r>
            <a:r>
              <a:rPr lang="fr-FR" sz="1600" b="1" dirty="0" smtClean="0">
                <a:solidFill>
                  <a:schemeClr val="tx1"/>
                </a:solidFill>
              </a:rPr>
              <a:t>décret n</a:t>
            </a:r>
            <a:r>
              <a:rPr lang="fr-FR" sz="1600" b="1" dirty="0">
                <a:solidFill>
                  <a:schemeClr val="tx1"/>
                </a:solidFill>
              </a:rPr>
              <a:t>° </a:t>
            </a:r>
            <a:r>
              <a:rPr lang="fr-FR" sz="1600" b="1" dirty="0" smtClean="0">
                <a:solidFill>
                  <a:schemeClr val="tx1"/>
                </a:solidFill>
              </a:rPr>
              <a:t>2010-981</a:t>
            </a:r>
          </a:p>
          <a:p>
            <a:pPr algn="ctr">
              <a:lnSpc>
                <a:spcPct val="107000"/>
              </a:lnSpc>
              <a:spcAft>
                <a:spcPts val="0"/>
              </a:spcAft>
            </a:pPr>
            <a:r>
              <a:rPr lang="fr-FR" sz="1600" b="1" dirty="0" smtClean="0">
                <a:solidFill>
                  <a:schemeClr val="tx1"/>
                </a:solidFill>
              </a:rPr>
              <a:t>du </a:t>
            </a:r>
            <a:r>
              <a:rPr lang="fr-FR" sz="1600" b="1" dirty="0">
                <a:solidFill>
                  <a:schemeClr val="tx1"/>
                </a:solidFill>
              </a:rPr>
              <a:t>26 août </a:t>
            </a:r>
            <a:r>
              <a:rPr lang="fr-FR" sz="1600" b="1" dirty="0" smtClean="0">
                <a:solidFill>
                  <a:schemeClr val="tx1"/>
                </a:solidFill>
              </a:rPr>
              <a:t>2010 pour le RI)</a:t>
            </a:r>
            <a:endParaRPr lang="fr-FR" sz="1600" b="1" dirty="0">
              <a:solidFill>
                <a:schemeClr val="tx1"/>
              </a:solidFill>
              <a:ea typeface="Calibri"/>
              <a:cs typeface="Arial"/>
            </a:endParaRPr>
          </a:p>
        </p:txBody>
      </p:sp>
      <p:sp>
        <p:nvSpPr>
          <p:cNvPr id="17" name="Triangle isocèle 16"/>
          <p:cNvSpPr/>
          <p:nvPr/>
        </p:nvSpPr>
        <p:spPr>
          <a:xfrm rot="10800000">
            <a:off x="6357985" y="2132856"/>
            <a:ext cx="532495" cy="216024"/>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18" name="Triangle isocèle 17"/>
          <p:cNvSpPr/>
          <p:nvPr/>
        </p:nvSpPr>
        <p:spPr>
          <a:xfrm rot="10800000">
            <a:off x="6357985" y="4293096"/>
            <a:ext cx="532495" cy="216024"/>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
        <p:nvSpPr>
          <p:cNvPr id="20" name="Rectangle 19"/>
          <p:cNvSpPr/>
          <p:nvPr/>
        </p:nvSpPr>
        <p:spPr>
          <a:xfrm>
            <a:off x="4644011" y="5889109"/>
            <a:ext cx="3960442" cy="564227"/>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07000"/>
              </a:lnSpc>
              <a:spcAft>
                <a:spcPts val="0"/>
              </a:spcAft>
            </a:pPr>
            <a:r>
              <a:rPr lang="fr-FR" sz="1600" b="1" dirty="0" smtClean="0">
                <a:solidFill>
                  <a:schemeClr val="bg1"/>
                </a:solidFill>
              </a:rPr>
              <a:t>Protection par l’assurance prévoyance complémentaire</a:t>
            </a:r>
            <a:endParaRPr lang="fr-FR" sz="1600" b="1" dirty="0">
              <a:solidFill>
                <a:schemeClr val="bg1"/>
              </a:solidFill>
              <a:ea typeface="Calibri"/>
              <a:cs typeface="Arial"/>
            </a:endParaRPr>
          </a:p>
        </p:txBody>
      </p:sp>
    </p:spTree>
    <p:extLst>
      <p:ext uri="{BB962C8B-B14F-4D97-AF65-F5344CB8AC3E}">
        <p14:creationId xmlns:p14="http://schemas.microsoft.com/office/powerpoint/2010/main" val="1658242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Le risque de perte de salaire</a:t>
            </a:r>
            <a:br>
              <a:rPr lang="fr-FR" dirty="0" smtClean="0"/>
            </a:br>
            <a:r>
              <a:rPr lang="fr-FR" dirty="0" smtClean="0"/>
              <a:t>Une estimation de perte en cas d’accidents et maladies de la vie privée</a:t>
            </a:r>
            <a:endParaRPr lang="fr-FR" dirty="0"/>
          </a:p>
        </p:txBody>
      </p:sp>
      <p:sp>
        <p:nvSpPr>
          <p:cNvPr id="3" name="Espace réservé du contenu 2"/>
          <p:cNvSpPr>
            <a:spLocks noGrp="1"/>
          </p:cNvSpPr>
          <p:nvPr>
            <p:ph idx="1"/>
          </p:nvPr>
        </p:nvSpPr>
        <p:spPr/>
        <p:txBody>
          <a:bodyPr/>
          <a:lstStyle/>
          <a:p>
            <a:pPr marL="0" indent="0" algn="ctr">
              <a:buNone/>
            </a:pPr>
            <a:r>
              <a:rPr lang="fr-FR" sz="1800" b="1" dirty="0" smtClean="0"/>
              <a:t>Un risque de perte de salaire (TI + RI) pour un agent selon </a:t>
            </a:r>
            <a:r>
              <a:rPr lang="fr-FR" sz="1800" b="1" dirty="0"/>
              <a:t>les </a:t>
            </a:r>
            <a:r>
              <a:rPr lang="fr-FR" sz="1800" b="1" dirty="0" smtClean="0"/>
              <a:t>pathologies</a:t>
            </a:r>
          </a:p>
          <a:p>
            <a:pPr marL="0" indent="0" algn="ctr">
              <a:buNone/>
            </a:pPr>
            <a:endParaRPr lang="fr-FR" sz="1800" b="1" dirty="0" smtClean="0"/>
          </a:p>
          <a:p>
            <a:pPr marL="0" indent="0" algn="ctr">
              <a:buNone/>
            </a:pPr>
            <a:r>
              <a:rPr lang="fr-FR" sz="1800" b="1" dirty="0" smtClean="0">
                <a:solidFill>
                  <a:schemeClr val="tx2"/>
                </a:solidFill>
              </a:rPr>
              <a:t>Exemple pour un agent de 18 K€ net / an, soit 1,5 K€ net / mois</a:t>
            </a:r>
            <a:endParaRPr lang="fr-FR" sz="1800" b="1" dirty="0">
              <a:solidFill>
                <a:schemeClr val="tx2"/>
              </a:solidFill>
            </a:endParaRPr>
          </a:p>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solidFill>
                  <a:prstClr val="black">
                    <a:tint val="75000"/>
                  </a:prstClr>
                </a:solidFill>
              </a:rPr>
              <a:pPr/>
              <a:t>5</a:t>
            </a:fld>
            <a:endParaRPr lang="fr-FR" dirty="0">
              <a:solidFill>
                <a:prstClr val="black">
                  <a:tint val="75000"/>
                </a:prstClr>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9775" y="2132856"/>
            <a:ext cx="258445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Graphique 7"/>
          <p:cNvGraphicFramePr>
            <a:graphicFrameLocks/>
          </p:cNvGraphicFramePr>
          <p:nvPr>
            <p:extLst>
              <p:ext uri="{D42A27DB-BD31-4B8C-83A1-F6EECF244321}">
                <p14:modId xmlns:p14="http://schemas.microsoft.com/office/powerpoint/2010/main" val="4197194013"/>
              </p:ext>
            </p:extLst>
          </p:nvPr>
        </p:nvGraphicFramePr>
        <p:xfrm>
          <a:off x="755576" y="2564904"/>
          <a:ext cx="7632848" cy="3587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2628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Le risque de perte de salaire</a:t>
            </a:r>
            <a:br>
              <a:rPr lang="fr-FR" dirty="0" smtClean="0"/>
            </a:br>
            <a:r>
              <a:rPr lang="fr-FR" dirty="0" smtClean="0"/>
              <a:t>La couverture par l’assurance complémentaire prévoyance</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6</a:t>
            </a:fld>
            <a:endParaRPr lang="fr-FR" dirty="0"/>
          </a:p>
        </p:txBody>
      </p:sp>
      <p:sp>
        <p:nvSpPr>
          <p:cNvPr id="9" name="Triangle isocèle 8"/>
          <p:cNvSpPr/>
          <p:nvPr/>
        </p:nvSpPr>
        <p:spPr>
          <a:xfrm rot="10800000">
            <a:off x="7020272" y="3573016"/>
            <a:ext cx="2016224" cy="14401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Triangle isocèle 10"/>
          <p:cNvSpPr/>
          <p:nvPr/>
        </p:nvSpPr>
        <p:spPr>
          <a:xfrm rot="10800000">
            <a:off x="4716016" y="3573016"/>
            <a:ext cx="2016224" cy="14401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Triangle isocèle 12"/>
          <p:cNvSpPr/>
          <p:nvPr/>
        </p:nvSpPr>
        <p:spPr>
          <a:xfrm rot="10800000">
            <a:off x="2411760" y="3573016"/>
            <a:ext cx="2016224" cy="14401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riangle isocèle 13"/>
          <p:cNvSpPr/>
          <p:nvPr/>
        </p:nvSpPr>
        <p:spPr>
          <a:xfrm rot="10800000">
            <a:off x="107504" y="3573016"/>
            <a:ext cx="2016224" cy="14401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14"/>
          <p:cNvSpPr/>
          <p:nvPr/>
        </p:nvSpPr>
        <p:spPr>
          <a:xfrm>
            <a:off x="2123728" y="1124744"/>
            <a:ext cx="4896544" cy="360040"/>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Votre perte de salaire (agent CNRACL)</a:t>
            </a:r>
            <a:endParaRPr lang="fr-FR" sz="1600" b="1" dirty="0">
              <a:solidFill>
                <a:schemeClr val="bg1"/>
              </a:solidFill>
            </a:endParaRPr>
          </a:p>
        </p:txBody>
      </p:sp>
      <p:sp>
        <p:nvSpPr>
          <p:cNvPr id="16" name="Rectangle 15"/>
          <p:cNvSpPr/>
          <p:nvPr/>
        </p:nvSpPr>
        <p:spPr>
          <a:xfrm>
            <a:off x="107504" y="1844824"/>
            <a:ext cx="4320480" cy="360040"/>
          </a:xfrm>
          <a:prstGeom prst="rect">
            <a:avLst/>
          </a:prstGeom>
          <a:solidFill>
            <a:schemeClr val="accent6">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2"/>
                </a:solidFill>
              </a:rPr>
              <a:t>En cas d’arrêt de travail (congé de maladie)</a:t>
            </a:r>
            <a:endParaRPr lang="fr-FR" sz="1600" b="1" dirty="0">
              <a:solidFill>
                <a:schemeClr val="tx2"/>
              </a:solidFill>
            </a:endParaRPr>
          </a:p>
        </p:txBody>
      </p:sp>
      <p:sp>
        <p:nvSpPr>
          <p:cNvPr id="17" name="Rectangle 16"/>
          <p:cNvSpPr/>
          <p:nvPr/>
        </p:nvSpPr>
        <p:spPr>
          <a:xfrm>
            <a:off x="4716016" y="1844824"/>
            <a:ext cx="4320480" cy="360040"/>
          </a:xfrm>
          <a:prstGeom prst="rect">
            <a:avLst/>
          </a:prstGeom>
          <a:solidFill>
            <a:schemeClr val="accent6">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2"/>
                </a:solidFill>
              </a:rPr>
              <a:t>En cas de mise en invalidité</a:t>
            </a:r>
            <a:endParaRPr lang="fr-FR" sz="1600" b="1" dirty="0">
              <a:solidFill>
                <a:schemeClr val="tx2"/>
              </a:solidFill>
            </a:endParaRPr>
          </a:p>
        </p:txBody>
      </p:sp>
      <p:sp>
        <p:nvSpPr>
          <p:cNvPr id="18" name="Rectangle 17"/>
          <p:cNvSpPr/>
          <p:nvPr/>
        </p:nvSpPr>
        <p:spPr>
          <a:xfrm>
            <a:off x="107504" y="2996952"/>
            <a:ext cx="2016224"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chemeClr val="tx2"/>
                </a:solidFill>
              </a:rPr>
              <a:t>Courte durée (&lt; 1 an)</a:t>
            </a:r>
            <a:endParaRPr lang="fr-FR" sz="1200" b="1" dirty="0">
              <a:solidFill>
                <a:schemeClr val="tx2"/>
              </a:solidFill>
            </a:endParaRPr>
          </a:p>
        </p:txBody>
      </p:sp>
      <p:sp>
        <p:nvSpPr>
          <p:cNvPr id="19" name="Rectangle 18"/>
          <p:cNvSpPr/>
          <p:nvPr/>
        </p:nvSpPr>
        <p:spPr>
          <a:xfrm>
            <a:off x="2411760" y="2996952"/>
            <a:ext cx="2016224"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chemeClr val="tx2"/>
                </a:solidFill>
              </a:rPr>
              <a:t>Longue durée (de 3 à 5 ans) + disponibilité d’office pour raison de santé</a:t>
            </a:r>
            <a:endParaRPr lang="fr-FR" sz="1200" b="1" dirty="0">
              <a:solidFill>
                <a:schemeClr val="tx2"/>
              </a:solidFill>
            </a:endParaRPr>
          </a:p>
        </p:txBody>
      </p:sp>
      <p:sp>
        <p:nvSpPr>
          <p:cNvPr id="20" name="Rectangle 19"/>
          <p:cNvSpPr/>
          <p:nvPr/>
        </p:nvSpPr>
        <p:spPr>
          <a:xfrm>
            <a:off x="107504" y="3789040"/>
            <a:ext cx="2016224" cy="864096"/>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rgbClr val="C00000"/>
                </a:solidFill>
              </a:rPr>
              <a:t>Vous perdez 50% de votre traitement et de vos primes pendant 9 mois au plus</a:t>
            </a:r>
            <a:endParaRPr lang="fr-FR" sz="1200" b="1" dirty="0">
              <a:solidFill>
                <a:srgbClr val="C00000"/>
              </a:solidFill>
            </a:endParaRPr>
          </a:p>
        </p:txBody>
      </p:sp>
      <p:sp>
        <p:nvSpPr>
          <p:cNvPr id="21" name="Rectangle 20"/>
          <p:cNvSpPr/>
          <p:nvPr/>
        </p:nvSpPr>
        <p:spPr>
          <a:xfrm>
            <a:off x="107504" y="2204864"/>
            <a:ext cx="4320480" cy="21602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Vous êtes dans l’effectif de votre employeur</a:t>
            </a:r>
            <a:endParaRPr lang="fr-FR" sz="1200" b="1" dirty="0">
              <a:solidFill>
                <a:schemeClr val="tx2"/>
              </a:solidFill>
            </a:endParaRPr>
          </a:p>
        </p:txBody>
      </p:sp>
      <p:sp>
        <p:nvSpPr>
          <p:cNvPr id="22" name="Rectangle 21"/>
          <p:cNvSpPr/>
          <p:nvPr/>
        </p:nvSpPr>
        <p:spPr>
          <a:xfrm>
            <a:off x="4716016" y="2204864"/>
            <a:ext cx="4320480" cy="21602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Vous n’êtes plus dans l’effectif de votre employeur</a:t>
            </a:r>
            <a:endParaRPr lang="fr-FR" sz="1200" b="1" dirty="0">
              <a:solidFill>
                <a:schemeClr val="tx2"/>
              </a:solidFill>
            </a:endParaRPr>
          </a:p>
        </p:txBody>
      </p:sp>
      <p:sp>
        <p:nvSpPr>
          <p:cNvPr id="23" name="Rectangle 22"/>
          <p:cNvSpPr/>
          <p:nvPr/>
        </p:nvSpPr>
        <p:spPr>
          <a:xfrm>
            <a:off x="4716016" y="2996952"/>
            <a:ext cx="2016224"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a:solidFill>
                  <a:schemeClr val="tx2"/>
                </a:solidFill>
              </a:rPr>
              <a:t>V</a:t>
            </a:r>
            <a:r>
              <a:rPr lang="fr-FR" sz="1200" b="1" dirty="0" smtClean="0">
                <a:solidFill>
                  <a:schemeClr val="tx2"/>
                </a:solidFill>
              </a:rPr>
              <a:t>ous n’êtes pas encore à la retraite</a:t>
            </a:r>
            <a:endParaRPr lang="fr-FR" sz="1200" b="1" dirty="0">
              <a:solidFill>
                <a:schemeClr val="tx2"/>
              </a:solidFill>
            </a:endParaRPr>
          </a:p>
        </p:txBody>
      </p:sp>
      <p:sp>
        <p:nvSpPr>
          <p:cNvPr id="24" name="Rectangle 23"/>
          <p:cNvSpPr/>
          <p:nvPr/>
        </p:nvSpPr>
        <p:spPr>
          <a:xfrm>
            <a:off x="7014934" y="2996952"/>
            <a:ext cx="2016224" cy="57606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a:solidFill>
                  <a:schemeClr val="tx2"/>
                </a:solidFill>
              </a:rPr>
              <a:t>V</a:t>
            </a:r>
            <a:r>
              <a:rPr lang="fr-FR" sz="1200" b="1" dirty="0" smtClean="0">
                <a:solidFill>
                  <a:schemeClr val="tx2"/>
                </a:solidFill>
              </a:rPr>
              <a:t>ous êtes à la retraite</a:t>
            </a:r>
            <a:endParaRPr lang="fr-FR" sz="1200" b="1" dirty="0">
              <a:solidFill>
                <a:schemeClr val="tx2"/>
              </a:solidFill>
            </a:endParaRPr>
          </a:p>
        </p:txBody>
      </p:sp>
      <p:sp>
        <p:nvSpPr>
          <p:cNvPr id="25" name="Triangle isocèle 24"/>
          <p:cNvSpPr/>
          <p:nvPr/>
        </p:nvSpPr>
        <p:spPr>
          <a:xfrm rot="5400000">
            <a:off x="4283968" y="3140968"/>
            <a:ext cx="576064" cy="28803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fr-FR" dirty="0"/>
          </a:p>
        </p:txBody>
      </p:sp>
      <p:cxnSp>
        <p:nvCxnSpPr>
          <p:cNvPr id="26" name="Connecteur droit avec flèche 25"/>
          <p:cNvCxnSpPr/>
          <p:nvPr/>
        </p:nvCxnSpPr>
        <p:spPr>
          <a:xfrm>
            <a:off x="4716016" y="2780928"/>
            <a:ext cx="4320480" cy="0"/>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27" name="Triangle isocèle 26"/>
          <p:cNvSpPr/>
          <p:nvPr/>
        </p:nvSpPr>
        <p:spPr>
          <a:xfrm rot="10800000">
            <a:off x="6732240" y="2708920"/>
            <a:ext cx="288032" cy="21602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Rectangle 27"/>
          <p:cNvSpPr/>
          <p:nvPr/>
        </p:nvSpPr>
        <p:spPr>
          <a:xfrm>
            <a:off x="6516216" y="2420888"/>
            <a:ext cx="720080"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62 ans</a:t>
            </a:r>
            <a:endParaRPr lang="fr-FR" sz="1200" b="1" dirty="0">
              <a:solidFill>
                <a:schemeClr val="tx2"/>
              </a:solidFill>
            </a:endParaRPr>
          </a:p>
        </p:txBody>
      </p:sp>
      <p:sp>
        <p:nvSpPr>
          <p:cNvPr id="29" name="Triangle isocèle 28"/>
          <p:cNvSpPr/>
          <p:nvPr/>
        </p:nvSpPr>
        <p:spPr>
          <a:xfrm rot="10800000">
            <a:off x="971600" y="3578008"/>
            <a:ext cx="288032" cy="21602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p:cNvSpPr/>
          <p:nvPr/>
        </p:nvSpPr>
        <p:spPr>
          <a:xfrm>
            <a:off x="2411759" y="3789040"/>
            <a:ext cx="2016224" cy="864096"/>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a:solidFill>
                  <a:srgbClr val="C00000"/>
                </a:solidFill>
              </a:rPr>
              <a:t>Vous perdez 50% de votre traitement et 100% de vos primes en cas de CLM-CLD pendant au moins 2 ans</a:t>
            </a:r>
          </a:p>
        </p:txBody>
      </p:sp>
      <p:sp>
        <p:nvSpPr>
          <p:cNvPr id="31" name="Rectangle 30"/>
          <p:cNvSpPr/>
          <p:nvPr/>
        </p:nvSpPr>
        <p:spPr>
          <a:xfrm>
            <a:off x="4716016" y="3789040"/>
            <a:ext cx="2016224" cy="864096"/>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rgbClr val="C00000"/>
                </a:solidFill>
              </a:rPr>
              <a:t>Votre rente versée par la CNRACL s’élève en moyenne à 950 € par mois sur une période de 5,5 ans</a:t>
            </a:r>
            <a:endParaRPr lang="fr-FR" sz="1200" b="1" dirty="0">
              <a:solidFill>
                <a:srgbClr val="C00000"/>
              </a:solidFill>
            </a:endParaRPr>
          </a:p>
        </p:txBody>
      </p:sp>
      <p:sp>
        <p:nvSpPr>
          <p:cNvPr id="32" name="Rectangle 31"/>
          <p:cNvSpPr/>
          <p:nvPr/>
        </p:nvSpPr>
        <p:spPr>
          <a:xfrm>
            <a:off x="7014934" y="3794033"/>
            <a:ext cx="2016224" cy="864096"/>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rgbClr val="C00000"/>
                </a:solidFill>
              </a:rPr>
              <a:t>Vous pouvez perdre en moyenne 250 € de rente mensuelle si vous avez été mis en invalidité</a:t>
            </a:r>
            <a:endParaRPr lang="fr-FR" sz="1200" b="1" dirty="0">
              <a:solidFill>
                <a:srgbClr val="C00000"/>
              </a:solidFill>
            </a:endParaRPr>
          </a:p>
        </p:txBody>
      </p:sp>
      <p:sp>
        <p:nvSpPr>
          <p:cNvPr id="33" name="Triangle isocèle 32"/>
          <p:cNvSpPr/>
          <p:nvPr/>
        </p:nvSpPr>
        <p:spPr>
          <a:xfrm rot="5400000">
            <a:off x="6582886" y="3145960"/>
            <a:ext cx="576064" cy="28803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fr-FR" dirty="0"/>
          </a:p>
        </p:txBody>
      </p:sp>
      <p:sp>
        <p:nvSpPr>
          <p:cNvPr id="34" name="Rectangle 33"/>
          <p:cNvSpPr/>
          <p:nvPr/>
        </p:nvSpPr>
        <p:spPr>
          <a:xfrm>
            <a:off x="107503" y="4725144"/>
            <a:ext cx="4320479" cy="648072"/>
          </a:xfrm>
          <a:prstGeom prst="rect">
            <a:avLst/>
          </a:prstGeom>
          <a:solidFill>
            <a:schemeClr val="bg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chemeClr val="tx2"/>
                </a:solidFill>
              </a:rPr>
              <a:t>Soit une diminution de votre revenu pendant</a:t>
            </a:r>
            <a:endParaRPr lang="fr-FR" sz="1200" b="1" dirty="0">
              <a:solidFill>
                <a:schemeClr val="tx2"/>
              </a:solidFill>
            </a:endParaRPr>
          </a:p>
        </p:txBody>
      </p:sp>
      <p:sp>
        <p:nvSpPr>
          <p:cNvPr id="35" name="Rectangle 34"/>
          <p:cNvSpPr/>
          <p:nvPr/>
        </p:nvSpPr>
        <p:spPr>
          <a:xfrm>
            <a:off x="611560" y="5018169"/>
            <a:ext cx="1008112" cy="283039"/>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C00000"/>
                </a:solidFill>
              </a:rPr>
              <a:t>9 mois</a:t>
            </a:r>
            <a:endParaRPr lang="fr-FR" sz="1200" b="1" dirty="0">
              <a:solidFill>
                <a:srgbClr val="C00000"/>
              </a:solidFill>
            </a:endParaRPr>
          </a:p>
        </p:txBody>
      </p:sp>
      <p:sp>
        <p:nvSpPr>
          <p:cNvPr id="36" name="Rectangle 35"/>
          <p:cNvSpPr/>
          <p:nvPr/>
        </p:nvSpPr>
        <p:spPr>
          <a:xfrm>
            <a:off x="2915815" y="5018169"/>
            <a:ext cx="1008112" cy="283039"/>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C00000"/>
                </a:solidFill>
              </a:rPr>
              <a:t>2</a:t>
            </a:r>
            <a:r>
              <a:rPr lang="fr-FR" sz="1200" b="1" dirty="0" smtClean="0">
                <a:solidFill>
                  <a:srgbClr val="C00000"/>
                </a:solidFill>
              </a:rPr>
              <a:t> ans + 1</a:t>
            </a:r>
            <a:endParaRPr lang="fr-FR" sz="1200" b="1" dirty="0">
              <a:solidFill>
                <a:srgbClr val="C00000"/>
              </a:solidFill>
            </a:endParaRPr>
          </a:p>
        </p:txBody>
      </p:sp>
      <p:sp>
        <p:nvSpPr>
          <p:cNvPr id="37" name="Rectangle 36"/>
          <p:cNvSpPr/>
          <p:nvPr/>
        </p:nvSpPr>
        <p:spPr>
          <a:xfrm>
            <a:off x="4716017" y="4725144"/>
            <a:ext cx="4320479" cy="648072"/>
          </a:xfrm>
          <a:prstGeom prst="rect">
            <a:avLst/>
          </a:prstGeom>
          <a:solidFill>
            <a:schemeClr val="bg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200" b="1" dirty="0" smtClean="0">
                <a:solidFill>
                  <a:schemeClr val="tx2"/>
                </a:solidFill>
              </a:rPr>
              <a:t>Soit une diminution de votre revenu puis pension pendant</a:t>
            </a:r>
            <a:endParaRPr lang="fr-FR" sz="1200" b="1" dirty="0">
              <a:solidFill>
                <a:schemeClr val="tx2"/>
              </a:solidFill>
            </a:endParaRPr>
          </a:p>
        </p:txBody>
      </p:sp>
      <p:sp>
        <p:nvSpPr>
          <p:cNvPr id="38" name="Rectangle 37"/>
          <p:cNvSpPr/>
          <p:nvPr/>
        </p:nvSpPr>
        <p:spPr>
          <a:xfrm>
            <a:off x="5220074" y="5013176"/>
            <a:ext cx="1008112" cy="283039"/>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C00000"/>
                </a:solidFill>
              </a:rPr>
              <a:t>5 à 6 ans</a:t>
            </a:r>
            <a:endParaRPr lang="fr-FR" sz="1200" b="1" dirty="0">
              <a:solidFill>
                <a:srgbClr val="C00000"/>
              </a:solidFill>
            </a:endParaRPr>
          </a:p>
        </p:txBody>
      </p:sp>
      <p:sp>
        <p:nvSpPr>
          <p:cNvPr id="39" name="Rectangle 38"/>
          <p:cNvSpPr/>
          <p:nvPr/>
        </p:nvSpPr>
        <p:spPr>
          <a:xfrm>
            <a:off x="7524329" y="5013176"/>
            <a:ext cx="1008112" cy="283039"/>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C00000"/>
                </a:solidFill>
              </a:rPr>
              <a:t>25 ans</a:t>
            </a:r>
            <a:endParaRPr lang="fr-FR" sz="1200" b="1" dirty="0">
              <a:solidFill>
                <a:srgbClr val="C00000"/>
              </a:solidFill>
            </a:endParaRPr>
          </a:p>
        </p:txBody>
      </p:sp>
      <p:sp>
        <p:nvSpPr>
          <p:cNvPr id="40" name="Triangle isocèle 39"/>
          <p:cNvSpPr/>
          <p:nvPr/>
        </p:nvSpPr>
        <p:spPr>
          <a:xfrm rot="10800000">
            <a:off x="2123729" y="1556791"/>
            <a:ext cx="288032" cy="216024"/>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41" name="Triangle isocèle 40"/>
          <p:cNvSpPr/>
          <p:nvPr/>
        </p:nvSpPr>
        <p:spPr>
          <a:xfrm rot="10800000">
            <a:off x="6732240" y="1556791"/>
            <a:ext cx="288032" cy="216024"/>
          </a:xfrm>
          <a:prstGeom prst="triangl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42" name="Rectangle 41"/>
          <p:cNvSpPr/>
          <p:nvPr/>
        </p:nvSpPr>
        <p:spPr>
          <a:xfrm>
            <a:off x="107504" y="5733256"/>
            <a:ext cx="4320479" cy="504056"/>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400" b="1" dirty="0" smtClean="0">
                <a:solidFill>
                  <a:schemeClr val="tx2"/>
                </a:solidFill>
              </a:rPr>
              <a:t>Couverture du risque par la garantie</a:t>
            </a:r>
          </a:p>
          <a:p>
            <a:pPr algn="ctr"/>
            <a:r>
              <a:rPr lang="fr-FR" sz="1400" b="1" dirty="0" smtClean="0">
                <a:solidFill>
                  <a:srgbClr val="C00000"/>
                </a:solidFill>
              </a:rPr>
              <a:t>  incapacité de travail</a:t>
            </a:r>
            <a:endParaRPr lang="fr-FR" sz="1400" b="1" dirty="0">
              <a:solidFill>
                <a:srgbClr val="C00000"/>
              </a:solidFill>
            </a:endParaRPr>
          </a:p>
        </p:txBody>
      </p:sp>
      <p:sp>
        <p:nvSpPr>
          <p:cNvPr id="43" name="Rectangle 42"/>
          <p:cNvSpPr/>
          <p:nvPr/>
        </p:nvSpPr>
        <p:spPr>
          <a:xfrm>
            <a:off x="4716018" y="5733256"/>
            <a:ext cx="4320479" cy="504056"/>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400" b="1" dirty="0" smtClean="0">
                <a:solidFill>
                  <a:schemeClr val="tx2"/>
                </a:solidFill>
              </a:rPr>
              <a:t>Couverture du risque par les garanties</a:t>
            </a:r>
          </a:p>
          <a:p>
            <a:pPr algn="ctr"/>
            <a:r>
              <a:rPr lang="fr-FR" sz="1400" b="1" dirty="0" smtClean="0">
                <a:solidFill>
                  <a:srgbClr val="C00000"/>
                </a:solidFill>
              </a:rPr>
              <a:t>invalidité permanente &amp; perte de retraite</a:t>
            </a:r>
            <a:endParaRPr lang="fr-FR" sz="1400" b="1" dirty="0">
              <a:solidFill>
                <a:srgbClr val="C00000"/>
              </a:solidFill>
            </a:endParaRPr>
          </a:p>
        </p:txBody>
      </p:sp>
      <p:sp>
        <p:nvSpPr>
          <p:cNvPr id="44" name="Triangle isocèle 43"/>
          <p:cNvSpPr/>
          <p:nvPr/>
        </p:nvSpPr>
        <p:spPr>
          <a:xfrm rot="10800000">
            <a:off x="2123729" y="5445223"/>
            <a:ext cx="28803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45" name="Triangle isocèle 44"/>
          <p:cNvSpPr/>
          <p:nvPr/>
        </p:nvSpPr>
        <p:spPr>
          <a:xfrm rot="10800000">
            <a:off x="6732240" y="5445223"/>
            <a:ext cx="28803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Tree>
    <p:extLst>
      <p:ext uri="{BB962C8B-B14F-4D97-AF65-F5344CB8AC3E}">
        <p14:creationId xmlns:p14="http://schemas.microsoft.com/office/powerpoint/2010/main" val="269326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 cadre général</a:t>
            </a:r>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7</a:t>
            </a:fld>
            <a:endParaRPr lang="fr-FR" dirty="0"/>
          </a:p>
        </p:txBody>
      </p:sp>
      <p:sp>
        <p:nvSpPr>
          <p:cNvPr id="10" name="Rectangle 9"/>
          <p:cNvSpPr/>
          <p:nvPr/>
        </p:nvSpPr>
        <p:spPr>
          <a:xfrm>
            <a:off x="755576" y="1124744"/>
            <a:ext cx="7560840" cy="360040"/>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Participation de l’employeur</a:t>
            </a:r>
            <a:endParaRPr lang="fr-FR" sz="1600" b="1" dirty="0">
              <a:solidFill>
                <a:schemeClr val="bg1"/>
              </a:solidFill>
            </a:endParaRPr>
          </a:p>
        </p:txBody>
      </p:sp>
      <p:sp>
        <p:nvSpPr>
          <p:cNvPr id="11" name="Triangle isocèle 10"/>
          <p:cNvSpPr/>
          <p:nvPr/>
        </p:nvSpPr>
        <p:spPr>
          <a:xfrm rot="10800000">
            <a:off x="2498230" y="3140967"/>
            <a:ext cx="288032" cy="21602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12" name="Triangle isocèle 11"/>
          <p:cNvSpPr/>
          <p:nvPr/>
        </p:nvSpPr>
        <p:spPr>
          <a:xfrm rot="10800000">
            <a:off x="6372200" y="3140967"/>
            <a:ext cx="288032" cy="21602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solidFill>
            </a:endParaRPr>
          </a:p>
        </p:txBody>
      </p:sp>
      <p:sp>
        <p:nvSpPr>
          <p:cNvPr id="13" name="Rectangle 12"/>
          <p:cNvSpPr/>
          <p:nvPr/>
        </p:nvSpPr>
        <p:spPr>
          <a:xfrm>
            <a:off x="1634133" y="3429000"/>
            <a:ext cx="2016224" cy="36004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Oui</a:t>
            </a:r>
            <a:endParaRPr lang="fr-FR" sz="1600" b="1" dirty="0">
              <a:solidFill>
                <a:schemeClr val="tx2"/>
              </a:solidFill>
            </a:endParaRPr>
          </a:p>
        </p:txBody>
      </p:sp>
      <p:sp>
        <p:nvSpPr>
          <p:cNvPr id="14" name="Rectangle 13"/>
          <p:cNvSpPr/>
          <p:nvPr/>
        </p:nvSpPr>
        <p:spPr>
          <a:xfrm>
            <a:off x="5508104" y="3384823"/>
            <a:ext cx="2016224" cy="36004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Non</a:t>
            </a:r>
            <a:endParaRPr lang="fr-FR" sz="1600" b="1" dirty="0">
              <a:solidFill>
                <a:schemeClr val="tx2"/>
              </a:solidFill>
            </a:endParaRPr>
          </a:p>
        </p:txBody>
      </p:sp>
      <p:sp>
        <p:nvSpPr>
          <p:cNvPr id="16" name="Rectangle 15"/>
          <p:cNvSpPr/>
          <p:nvPr/>
        </p:nvSpPr>
        <p:spPr>
          <a:xfrm>
            <a:off x="755576" y="4077072"/>
            <a:ext cx="3773338" cy="576064"/>
          </a:xfrm>
          <a:prstGeom prst="rect">
            <a:avLst/>
          </a:prstGeom>
          <a:solidFill>
            <a:schemeClr val="accent6">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Contrats individuels</a:t>
            </a:r>
          </a:p>
          <a:p>
            <a:pPr algn="ctr"/>
            <a:r>
              <a:rPr lang="fr-FR" sz="1600" b="1" dirty="0" smtClean="0">
                <a:solidFill>
                  <a:schemeClr val="tx2"/>
                </a:solidFill>
              </a:rPr>
              <a:t>« labels »</a:t>
            </a:r>
            <a:endParaRPr lang="fr-FR" sz="1600" b="1" dirty="0">
              <a:solidFill>
                <a:schemeClr val="tx2"/>
              </a:solidFill>
            </a:endParaRPr>
          </a:p>
        </p:txBody>
      </p:sp>
      <p:sp>
        <p:nvSpPr>
          <p:cNvPr id="18" name="Rectangle 17"/>
          <p:cNvSpPr/>
          <p:nvPr/>
        </p:nvSpPr>
        <p:spPr>
          <a:xfrm>
            <a:off x="755576" y="5445224"/>
            <a:ext cx="3773338" cy="576064"/>
          </a:xfrm>
          <a:prstGeom prst="rect">
            <a:avLst/>
          </a:prstGeom>
          <a:solidFill>
            <a:schemeClr val="accent3">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fr-FR" sz="1600" b="1" dirty="0" smtClean="0">
                <a:solidFill>
                  <a:schemeClr val="tx2"/>
                </a:solidFill>
              </a:rPr>
              <a:t>Régime collectif</a:t>
            </a:r>
          </a:p>
          <a:p>
            <a:pPr algn="ctr"/>
            <a:r>
              <a:rPr lang="fr-FR" sz="1600" b="1" dirty="0" smtClean="0">
                <a:solidFill>
                  <a:schemeClr val="tx2"/>
                </a:solidFill>
              </a:rPr>
              <a:t>« convention de participation »</a:t>
            </a:r>
            <a:endParaRPr lang="fr-FR" sz="1600" b="1" dirty="0">
              <a:solidFill>
                <a:schemeClr val="tx2"/>
              </a:solidFill>
            </a:endParaRPr>
          </a:p>
        </p:txBody>
      </p:sp>
      <p:sp>
        <p:nvSpPr>
          <p:cNvPr id="20" name="Ellipse 19"/>
          <p:cNvSpPr/>
          <p:nvPr/>
        </p:nvSpPr>
        <p:spPr>
          <a:xfrm>
            <a:off x="2282205" y="4797152"/>
            <a:ext cx="720080" cy="504056"/>
          </a:xfrm>
          <a:prstGeom prst="ellipse">
            <a:avLst/>
          </a:prstGeom>
          <a:solidFill>
            <a:schemeClr val="tx2">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ou</a:t>
            </a:r>
            <a:endParaRPr lang="fr-FR" dirty="0"/>
          </a:p>
        </p:txBody>
      </p:sp>
      <p:sp>
        <p:nvSpPr>
          <p:cNvPr id="21" name="Rectangle 20"/>
          <p:cNvSpPr/>
          <p:nvPr/>
        </p:nvSpPr>
        <p:spPr>
          <a:xfrm>
            <a:off x="755576" y="1628800"/>
            <a:ext cx="7560840" cy="936104"/>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fr-FR" sz="1600" b="1" dirty="0" smtClean="0">
                <a:solidFill>
                  <a:schemeClr val="tx2"/>
                </a:solidFill>
              </a:rPr>
              <a:t>Unitaire (€ par agent)</a:t>
            </a:r>
          </a:p>
          <a:p>
            <a:pPr marL="285750" indent="-285750">
              <a:buFont typeface="Arial" panose="020B0604020202020204" pitchFamily="34" charset="0"/>
              <a:buChar char="•"/>
            </a:pPr>
            <a:r>
              <a:rPr lang="fr-FR" sz="1600" b="1" dirty="0" smtClean="0">
                <a:solidFill>
                  <a:schemeClr val="tx2"/>
                </a:solidFill>
              </a:rPr>
              <a:t>Ou modulée dans un but d’intérêt social (salaire, composition familiale)</a:t>
            </a:r>
          </a:p>
          <a:p>
            <a:pPr marL="285750" indent="-285750">
              <a:buFont typeface="Arial" panose="020B0604020202020204" pitchFamily="34" charset="0"/>
              <a:buChar char="•"/>
            </a:pPr>
            <a:r>
              <a:rPr lang="fr-FR" sz="1600" b="1" dirty="0" smtClean="0">
                <a:solidFill>
                  <a:schemeClr val="accent2"/>
                </a:solidFill>
              </a:rPr>
              <a:t>Le versement de l’aide en % de la cotisation n’est pas permis</a:t>
            </a:r>
            <a:endParaRPr lang="fr-FR" sz="1600" b="1" dirty="0">
              <a:solidFill>
                <a:schemeClr val="accent2"/>
              </a:solidFill>
            </a:endParaRPr>
          </a:p>
        </p:txBody>
      </p:sp>
      <p:sp>
        <p:nvSpPr>
          <p:cNvPr id="22" name="Rectangle 21"/>
          <p:cNvSpPr/>
          <p:nvPr/>
        </p:nvSpPr>
        <p:spPr>
          <a:xfrm>
            <a:off x="755576" y="2708920"/>
            <a:ext cx="7560840" cy="360040"/>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bg1"/>
                </a:solidFill>
              </a:rPr>
              <a:t>Choix de l’employeur</a:t>
            </a:r>
            <a:endParaRPr lang="fr-FR" sz="1600" b="1" dirty="0">
              <a:solidFill>
                <a:schemeClr val="bg1"/>
              </a:solidFill>
            </a:endParaRPr>
          </a:p>
        </p:txBody>
      </p:sp>
    </p:spTree>
    <p:extLst>
      <p:ext uri="{BB962C8B-B14F-4D97-AF65-F5344CB8AC3E}">
        <p14:creationId xmlns:p14="http://schemas.microsoft.com/office/powerpoint/2010/main" val="705602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br>
              <a:rPr lang="fr-FR" dirty="0" smtClean="0"/>
            </a:br>
            <a:r>
              <a:rPr lang="fr-FR" dirty="0" smtClean="0"/>
              <a:t>Les caractéristiques et les avantages de la convention du CDG 16</a:t>
            </a:r>
            <a:endParaRPr lang="fr-FR" dirty="0"/>
          </a:p>
        </p:txBody>
      </p:sp>
      <p:sp>
        <p:nvSpPr>
          <p:cNvPr id="6" name="Espace réservé du contenu 5"/>
          <p:cNvSpPr>
            <a:spLocks noGrp="1"/>
          </p:cNvSpPr>
          <p:nvPr>
            <p:ph idx="1"/>
          </p:nvPr>
        </p:nvSpPr>
        <p:spPr>
          <a:xfrm>
            <a:off x="457200" y="875853"/>
            <a:ext cx="8229600" cy="5649491"/>
          </a:xfrm>
        </p:spPr>
        <p:txBody>
          <a:bodyPr>
            <a:normAutofit/>
          </a:bodyPr>
          <a:lstStyle/>
          <a:p>
            <a:pPr marL="0" lvl="0" indent="0" algn="ctr">
              <a:buNone/>
            </a:pPr>
            <a:r>
              <a:rPr lang="fr-FR" b="1" dirty="0" smtClean="0">
                <a:solidFill>
                  <a:srgbClr val="00B050"/>
                </a:solidFill>
              </a:rPr>
              <a:t>Une protection renforcée pour vos agents</a:t>
            </a:r>
          </a:p>
          <a:p>
            <a:pPr lvl="0"/>
            <a:endParaRPr lang="fr-FR" dirty="0" smtClean="0"/>
          </a:p>
          <a:p>
            <a:pPr lvl="0"/>
            <a:r>
              <a:rPr lang="fr-FR" dirty="0" smtClean="0"/>
              <a:t>Un </a:t>
            </a:r>
            <a:r>
              <a:rPr lang="fr-FR" b="1" dirty="0"/>
              <a:t>contrat d’assurance </a:t>
            </a:r>
            <a:r>
              <a:rPr lang="fr-FR" b="1" dirty="0" smtClean="0"/>
              <a:t>solidaire</a:t>
            </a:r>
            <a:r>
              <a:rPr lang="fr-FR" dirty="0" smtClean="0"/>
              <a:t> </a:t>
            </a:r>
            <a:r>
              <a:rPr lang="fr-FR" dirty="0"/>
              <a:t>grâce à :</a:t>
            </a:r>
          </a:p>
          <a:p>
            <a:pPr lvl="1"/>
            <a:r>
              <a:rPr lang="fr-FR" dirty="0"/>
              <a:t>Des taux de cotisation </a:t>
            </a:r>
            <a:r>
              <a:rPr lang="fr-FR" dirty="0"/>
              <a:t>u</a:t>
            </a:r>
            <a:r>
              <a:rPr lang="fr-FR" dirty="0" smtClean="0"/>
              <a:t>niques </a:t>
            </a:r>
            <a:r>
              <a:rPr lang="fr-FR" dirty="0"/>
              <a:t>par garantie quel que soit l’âge de </a:t>
            </a:r>
            <a:r>
              <a:rPr lang="fr-FR" dirty="0" smtClean="0"/>
              <a:t>l’agent et compétitifs grâce à la mutualisation départementale via le CDG 16</a:t>
            </a:r>
            <a:endParaRPr lang="fr-FR" dirty="0"/>
          </a:p>
          <a:p>
            <a:pPr lvl="1"/>
            <a:r>
              <a:rPr lang="fr-FR" dirty="0"/>
              <a:t>Des adhésions facilitées par l’absence de contraintes (pas de questionnaire médical ni de délai de carence) dans les 6 mois à compter de la date d’effet du </a:t>
            </a:r>
            <a:r>
              <a:rPr lang="fr-FR" dirty="0" smtClean="0"/>
              <a:t>contrat</a:t>
            </a:r>
            <a:endParaRPr lang="fr-FR" dirty="0"/>
          </a:p>
          <a:p>
            <a:pPr lvl="1"/>
            <a:r>
              <a:rPr lang="fr-FR" dirty="0"/>
              <a:t>Des conditions de garanties identiques et connues </a:t>
            </a:r>
            <a:r>
              <a:rPr lang="fr-FR" dirty="0" smtClean="0"/>
              <a:t>par les employeurs et agents</a:t>
            </a:r>
            <a:endParaRPr lang="fr-FR" dirty="0"/>
          </a:p>
          <a:p>
            <a:pPr lvl="1"/>
            <a:r>
              <a:rPr lang="fr-FR" dirty="0"/>
              <a:t>Un montant de la participation mensuelle </a:t>
            </a:r>
            <a:r>
              <a:rPr lang="fr-FR" dirty="0" smtClean="0"/>
              <a:t>identique </a:t>
            </a:r>
            <a:r>
              <a:rPr lang="fr-FR" dirty="0"/>
              <a:t>pour </a:t>
            </a:r>
            <a:r>
              <a:rPr lang="fr-FR" dirty="0" smtClean="0"/>
              <a:t>tous</a:t>
            </a:r>
          </a:p>
          <a:p>
            <a:pPr lvl="2"/>
            <a:r>
              <a:rPr lang="fr-FR" sz="1200" dirty="0"/>
              <a:t>P</a:t>
            </a:r>
            <a:r>
              <a:rPr lang="fr-FR" sz="1200" dirty="0" smtClean="0"/>
              <a:t>our </a:t>
            </a:r>
            <a:r>
              <a:rPr lang="fr-FR" sz="1200" dirty="0"/>
              <a:t>les contrats labellisés, les agents affiliés à la Sécurité sociale (régime IRCANTEC) sont assujettis, en complément des prélèvements sociaux, aux charges sociales, non applicables pour les agents </a:t>
            </a:r>
            <a:r>
              <a:rPr lang="fr-FR" sz="1200" dirty="0" smtClean="0"/>
              <a:t>fonctionnaires</a:t>
            </a:r>
            <a:endParaRPr lang="fr-FR" sz="1200" dirty="0"/>
          </a:p>
          <a:p>
            <a:pPr lvl="0"/>
            <a:endParaRPr lang="fr-FR" dirty="0" smtClean="0"/>
          </a:p>
          <a:p>
            <a:pPr lvl="0"/>
            <a:r>
              <a:rPr lang="fr-FR" dirty="0" smtClean="0"/>
              <a:t>Un </a:t>
            </a:r>
            <a:r>
              <a:rPr lang="fr-FR" b="1" dirty="0"/>
              <a:t>contrat d’assurance </a:t>
            </a:r>
            <a:r>
              <a:rPr lang="fr-FR" b="1" dirty="0" smtClean="0"/>
              <a:t>protecteur</a:t>
            </a:r>
            <a:r>
              <a:rPr lang="fr-FR" dirty="0" smtClean="0"/>
              <a:t> </a:t>
            </a:r>
            <a:r>
              <a:rPr lang="fr-FR" dirty="0"/>
              <a:t>grâce à :</a:t>
            </a:r>
          </a:p>
          <a:p>
            <a:pPr lvl="1"/>
            <a:r>
              <a:rPr lang="fr-FR" dirty="0"/>
              <a:t>Des garanties définies dans un cahier des charges </a:t>
            </a:r>
            <a:r>
              <a:rPr lang="fr-FR" dirty="0" smtClean="0"/>
              <a:t>qui est validé par le CDG 16 et qui </a:t>
            </a:r>
            <a:r>
              <a:rPr lang="fr-FR" dirty="0"/>
              <a:t>s’impose à </a:t>
            </a:r>
            <a:r>
              <a:rPr lang="fr-FR" dirty="0" smtClean="0"/>
              <a:t>l’assureur</a:t>
            </a:r>
            <a:endParaRPr lang="fr-FR" dirty="0"/>
          </a:p>
          <a:p>
            <a:pPr lvl="1"/>
            <a:r>
              <a:rPr lang="fr-FR" dirty="0"/>
              <a:t>Des extensions de garanties </a:t>
            </a:r>
            <a:r>
              <a:rPr lang="fr-FR" dirty="0" smtClean="0"/>
              <a:t>non </a:t>
            </a:r>
            <a:r>
              <a:rPr lang="fr-FR" dirty="0"/>
              <a:t>prévues aux contrats </a:t>
            </a:r>
            <a:r>
              <a:rPr lang="fr-FR" dirty="0" smtClean="0"/>
              <a:t>individuels :</a:t>
            </a:r>
          </a:p>
          <a:p>
            <a:pPr lvl="2"/>
            <a:r>
              <a:rPr lang="fr-FR" sz="1200" dirty="0" smtClean="0"/>
              <a:t>Perte </a:t>
            </a:r>
            <a:r>
              <a:rPr lang="fr-FR" sz="1200" dirty="0"/>
              <a:t>de retraite CNRACL suite à une invalidité </a:t>
            </a:r>
            <a:endParaRPr lang="fr-FR" sz="1200" dirty="0" smtClean="0"/>
          </a:p>
          <a:p>
            <a:pPr lvl="2"/>
            <a:r>
              <a:rPr lang="fr-FR" sz="1200" dirty="0" smtClean="0"/>
              <a:t>Régime </a:t>
            </a:r>
            <a:r>
              <a:rPr lang="fr-FR" sz="1200" dirty="0"/>
              <a:t>indemnitaire pendant la période de </a:t>
            </a:r>
            <a:r>
              <a:rPr lang="fr-FR" sz="1200" dirty="0" smtClean="0"/>
              <a:t>plein-traitement</a:t>
            </a:r>
          </a:p>
          <a:p>
            <a:pPr lvl="1"/>
            <a:r>
              <a:rPr lang="fr-FR" dirty="0" smtClean="0"/>
              <a:t>Des </a:t>
            </a:r>
            <a:r>
              <a:rPr lang="fr-FR" dirty="0"/>
              <a:t>réclamations des agents suite à des différends avec l’assureur qui sont prises en charge et appuyées par </a:t>
            </a:r>
            <a:r>
              <a:rPr lang="fr-FR" dirty="0" smtClean="0"/>
              <a:t>le CDG 16</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8</a:t>
            </a:fld>
            <a:endParaRPr lang="fr-FR" dirty="0"/>
          </a:p>
        </p:txBody>
      </p:sp>
    </p:spTree>
    <p:extLst>
      <p:ext uri="{BB962C8B-B14F-4D97-AF65-F5344CB8AC3E}">
        <p14:creationId xmlns:p14="http://schemas.microsoft.com/office/powerpoint/2010/main" val="2163689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régime collectif d’assurance</a:t>
            </a:r>
            <a:r>
              <a:rPr lang="fr-FR" dirty="0"/>
              <a:t/>
            </a:r>
            <a:br>
              <a:rPr lang="fr-FR" dirty="0"/>
            </a:br>
            <a:r>
              <a:rPr lang="fr-FR" dirty="0"/>
              <a:t>Les caractéristiques et les avantages de la convention du CDG 16</a:t>
            </a:r>
            <a:endParaRPr lang="fr-FR" dirty="0"/>
          </a:p>
        </p:txBody>
      </p:sp>
      <p:sp>
        <p:nvSpPr>
          <p:cNvPr id="6" name="Espace réservé du contenu 5"/>
          <p:cNvSpPr>
            <a:spLocks noGrp="1"/>
          </p:cNvSpPr>
          <p:nvPr>
            <p:ph idx="1"/>
          </p:nvPr>
        </p:nvSpPr>
        <p:spPr/>
        <p:txBody>
          <a:bodyPr>
            <a:normAutofit/>
          </a:bodyPr>
          <a:lstStyle/>
          <a:p>
            <a:pPr marL="0" indent="0" algn="ctr">
              <a:buNone/>
            </a:pPr>
            <a:r>
              <a:rPr lang="fr-FR" b="1" dirty="0" smtClean="0">
                <a:solidFill>
                  <a:srgbClr val="00B050"/>
                </a:solidFill>
              </a:rPr>
              <a:t>Un accompagnement du CDG 16</a:t>
            </a:r>
          </a:p>
          <a:p>
            <a:endParaRPr lang="fr-FR" b="1" dirty="0" smtClean="0"/>
          </a:p>
          <a:p>
            <a:r>
              <a:rPr lang="fr-FR" b="1" dirty="0" smtClean="0"/>
              <a:t>Négociation avec les assureurs</a:t>
            </a:r>
          </a:p>
          <a:p>
            <a:endParaRPr lang="fr-FR" b="1" dirty="0" smtClean="0"/>
          </a:p>
          <a:p>
            <a:r>
              <a:rPr lang="fr-FR" b="1" dirty="0" smtClean="0"/>
              <a:t>Mise en place de la convention :</a:t>
            </a:r>
            <a:endParaRPr lang="fr-FR" dirty="0"/>
          </a:p>
          <a:p>
            <a:pPr lvl="1"/>
            <a:r>
              <a:rPr lang="fr-FR" dirty="0"/>
              <a:t>V</a:t>
            </a:r>
            <a:r>
              <a:rPr lang="fr-FR" dirty="0" smtClean="0"/>
              <a:t>alidation </a:t>
            </a:r>
            <a:r>
              <a:rPr lang="fr-FR" dirty="0"/>
              <a:t>des documents de présentation et contractuels </a:t>
            </a:r>
            <a:r>
              <a:rPr lang="fr-FR" dirty="0" smtClean="0"/>
              <a:t>de l’assureur </a:t>
            </a:r>
            <a:r>
              <a:rPr lang="fr-FR" dirty="0"/>
              <a:t>(note pédagogique, </a:t>
            </a:r>
            <a:r>
              <a:rPr lang="fr-FR" dirty="0" smtClean="0"/>
              <a:t>plaquette, </a:t>
            </a:r>
            <a:r>
              <a:rPr lang="fr-FR" dirty="0"/>
              <a:t>notice d’information…), </a:t>
            </a:r>
          </a:p>
          <a:p>
            <a:pPr lvl="1"/>
            <a:r>
              <a:rPr lang="fr-FR" dirty="0"/>
              <a:t>C</a:t>
            </a:r>
            <a:r>
              <a:rPr lang="fr-FR" dirty="0" smtClean="0"/>
              <a:t>ommunication (</a:t>
            </a:r>
            <a:r>
              <a:rPr lang="fr-FR" dirty="0"/>
              <a:t>information, réunions, permanences…),</a:t>
            </a:r>
          </a:p>
          <a:p>
            <a:endParaRPr lang="fr-FR" b="1" dirty="0" smtClean="0"/>
          </a:p>
          <a:p>
            <a:r>
              <a:rPr lang="fr-FR" b="1" dirty="0" smtClean="0"/>
              <a:t>Pilotage </a:t>
            </a:r>
            <a:r>
              <a:rPr lang="fr-FR" b="1" dirty="0"/>
              <a:t>du régime collectif </a:t>
            </a:r>
            <a:r>
              <a:rPr lang="fr-FR" b="1" dirty="0" smtClean="0"/>
              <a:t>sur 6 ans avec :</a:t>
            </a:r>
            <a:endParaRPr lang="fr-FR" dirty="0"/>
          </a:p>
          <a:p>
            <a:pPr lvl="1"/>
            <a:r>
              <a:rPr lang="fr-FR" dirty="0"/>
              <a:t>La réunion annuelle avec </a:t>
            </a:r>
            <a:r>
              <a:rPr lang="fr-FR" dirty="0" smtClean="0"/>
              <a:t>l’assureur</a:t>
            </a:r>
            <a:endParaRPr lang="fr-FR" dirty="0"/>
          </a:p>
          <a:p>
            <a:pPr lvl="1"/>
            <a:r>
              <a:rPr lang="fr-FR" dirty="0"/>
              <a:t>L’analyse du compte de résultat </a:t>
            </a:r>
            <a:r>
              <a:rPr lang="fr-FR" dirty="0" smtClean="0"/>
              <a:t>technique</a:t>
            </a:r>
            <a:endParaRPr lang="fr-FR" dirty="0"/>
          </a:p>
          <a:p>
            <a:pPr lvl="1"/>
            <a:r>
              <a:rPr lang="fr-FR" dirty="0"/>
              <a:t>Les négociations </a:t>
            </a:r>
            <a:r>
              <a:rPr lang="fr-FR" dirty="0" smtClean="0"/>
              <a:t>tarifaires </a:t>
            </a:r>
            <a:endParaRPr lang="fr-FR" dirty="0"/>
          </a:p>
          <a:p>
            <a:pPr lvl="1"/>
            <a:r>
              <a:rPr lang="fr-FR" dirty="0"/>
              <a:t>L’inventaire des dossiers en </a:t>
            </a:r>
            <a:r>
              <a:rPr lang="fr-FR" dirty="0" smtClean="0"/>
              <a:t>cours</a:t>
            </a:r>
            <a:endParaRPr lang="fr-FR" dirty="0"/>
          </a:p>
          <a:p>
            <a:pPr lvl="1"/>
            <a:r>
              <a:rPr lang="fr-FR" dirty="0"/>
              <a:t>Le suivi des réclamations des </a:t>
            </a:r>
            <a:r>
              <a:rPr lang="fr-FR" dirty="0" smtClean="0"/>
              <a:t>agents</a:t>
            </a:r>
            <a:endParaRPr lang="fr-FR" dirty="0"/>
          </a:p>
          <a:p>
            <a:pPr lvl="1"/>
            <a:r>
              <a:rPr lang="fr-FR" dirty="0"/>
              <a:t>Les contrôles aléatoires de la qualité des règlements </a:t>
            </a:r>
            <a:r>
              <a:rPr lang="fr-FR" dirty="0" smtClean="0"/>
              <a:t>de l’assureur</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20A983BA-CCAB-4744-8384-E893E6DF5AE2}" type="slidenum">
              <a:rPr lang="fr-FR" smtClean="0"/>
              <a:pPr/>
              <a:t>9</a:t>
            </a:fld>
            <a:endParaRPr lang="fr-FR" dirty="0"/>
          </a:p>
        </p:txBody>
      </p:sp>
    </p:spTree>
    <p:extLst>
      <p:ext uri="{BB962C8B-B14F-4D97-AF65-F5344CB8AC3E}">
        <p14:creationId xmlns:p14="http://schemas.microsoft.com/office/powerpoint/2010/main" val="29806017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9072</TotalTime>
  <Words>1122</Words>
  <Application>Microsoft Office PowerPoint</Application>
  <PresentationFormat>Affichage à l'écran (4:3)</PresentationFormat>
  <Paragraphs>193</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Présentation PowerPoint</vt:lpstr>
      <vt:lpstr>Préambule La protection sociale des agents territoriaux</vt:lpstr>
      <vt:lpstr>Plan</vt:lpstr>
      <vt:lpstr>1. Le risque de perte de salaire La présentation du risque</vt:lpstr>
      <vt:lpstr>1. Le risque de perte de salaire Une estimation de perte en cas d’accidents et maladies de la vie privée</vt:lpstr>
      <vt:lpstr>1. Le risque de perte de salaire La couverture par l’assurance complémentaire prévoyance</vt:lpstr>
      <vt:lpstr>2. Le régime collectif d’assurance Le cadre général</vt:lpstr>
      <vt:lpstr>2. Le régime collectif d’assurance Les caractéristiques et les avantages de la convention du CDG 16</vt:lpstr>
      <vt:lpstr>2. Le régime collectif d’assurance Les caractéristiques et les avantages de la convention du CDG 16</vt:lpstr>
      <vt:lpstr>2. Le régime collectif d’assurance Les garanties et les taux de cotisation du contrat actuel</vt:lpstr>
      <vt:lpstr>2. Le régime collectif d’assurance Les adhésions au contrat actuel</vt:lpstr>
      <vt:lpstr>2. Le régime collectif d’assurance Le résultat technique du contrat (cumul 5 ans)</vt:lpstr>
      <vt:lpstr>3. Le contrat d’assurance de demain Les points clés</vt:lpstr>
      <vt:lpstr>3. Le contrat d’assurance de demain Le calendrier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Publicassur.com</dc:title>
  <dc:creator>Demornac</dc:creator>
  <cp:lastModifiedBy>Utilisateur Windows</cp:lastModifiedBy>
  <cp:revision>655</cp:revision>
  <cp:lastPrinted>2020-08-20T12:45:28Z</cp:lastPrinted>
  <dcterms:created xsi:type="dcterms:W3CDTF">2011-05-15T13:26:27Z</dcterms:created>
  <dcterms:modified xsi:type="dcterms:W3CDTF">2020-09-03T09:18:12Z</dcterms:modified>
</cp:coreProperties>
</file>