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71" r:id="rId2"/>
    <p:sldId id="436" r:id="rId3"/>
    <p:sldId id="418" r:id="rId4"/>
    <p:sldId id="439" r:id="rId5"/>
    <p:sldId id="440" r:id="rId6"/>
    <p:sldId id="415" r:id="rId7"/>
    <p:sldId id="443" r:id="rId8"/>
    <p:sldId id="441" r:id="rId9"/>
    <p:sldId id="442" r:id="rId10"/>
    <p:sldId id="428" r:id="rId11"/>
    <p:sldId id="430" r:id="rId12"/>
    <p:sldId id="434" r:id="rId13"/>
    <p:sldId id="435" r:id="rId14"/>
  </p:sldIdLst>
  <p:sldSz cx="9144000" cy="6858000" type="screen4x3"/>
  <p:notesSz cx="6864350" cy="9996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49">
          <p15:clr>
            <a:srgbClr val="A4A3A4"/>
          </p15:clr>
        </p15:guide>
        <p15:guide id="2" pos="216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GNAUX Emmanuelle" initials="VE"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43" y="-278"/>
      </p:cViewPr>
      <p:guideLst>
        <p:guide orient="horz" pos="2160"/>
        <p:guide pos="2880"/>
      </p:guideLst>
    </p:cSldViewPr>
  </p:slideViewPr>
  <p:notesTextViewPr>
    <p:cViewPr>
      <p:scale>
        <a:sx n="1" d="1"/>
        <a:sy n="1" d="1"/>
      </p:scale>
      <p:origin x="0" y="0"/>
    </p:cViewPr>
  </p:notesTextViewPr>
  <p:notesViewPr>
    <p:cSldViewPr>
      <p:cViewPr varScale="1">
        <p:scale>
          <a:sx n="51" d="100"/>
          <a:sy n="51" d="100"/>
        </p:scale>
        <p:origin x="-2994" y="-96"/>
      </p:cViewPr>
      <p:guideLst>
        <p:guide orient="horz" pos="3149"/>
        <p:guide pos="216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4552" cy="499824"/>
          </a:xfrm>
          <a:prstGeom prst="rect">
            <a:avLst/>
          </a:prstGeom>
        </p:spPr>
        <p:txBody>
          <a:bodyPr vert="horz" lIns="91751" tIns="45875" rIns="91751" bIns="45875" rtlCol="0"/>
          <a:lstStyle>
            <a:lvl1pPr algn="l">
              <a:defRPr sz="1200"/>
            </a:lvl1pPr>
          </a:lstStyle>
          <a:p>
            <a:endParaRPr lang="fr-FR" dirty="0"/>
          </a:p>
        </p:txBody>
      </p:sp>
      <p:sp>
        <p:nvSpPr>
          <p:cNvPr id="3" name="Espace réservé de la date 2"/>
          <p:cNvSpPr>
            <a:spLocks noGrp="1"/>
          </p:cNvSpPr>
          <p:nvPr>
            <p:ph type="dt" sz="quarter" idx="1"/>
          </p:nvPr>
        </p:nvSpPr>
        <p:spPr>
          <a:xfrm>
            <a:off x="3888210" y="0"/>
            <a:ext cx="2974552" cy="499824"/>
          </a:xfrm>
          <a:prstGeom prst="rect">
            <a:avLst/>
          </a:prstGeom>
        </p:spPr>
        <p:txBody>
          <a:bodyPr vert="horz" lIns="91751" tIns="45875" rIns="91751" bIns="45875" rtlCol="0"/>
          <a:lstStyle>
            <a:lvl1pPr algn="r">
              <a:defRPr sz="1200"/>
            </a:lvl1pPr>
          </a:lstStyle>
          <a:p>
            <a:fld id="{93FFBAC1-4E9F-46A2-AC67-FBEDA06D791C}" type="datetimeFigureOut">
              <a:rPr lang="fr-FR" smtClean="0"/>
              <a:t>03/09/2020</a:t>
            </a:fld>
            <a:endParaRPr lang="fr-FR" dirty="0"/>
          </a:p>
        </p:txBody>
      </p:sp>
      <p:sp>
        <p:nvSpPr>
          <p:cNvPr id="4" name="Espace réservé du pied de page 3"/>
          <p:cNvSpPr>
            <a:spLocks noGrp="1"/>
          </p:cNvSpPr>
          <p:nvPr>
            <p:ph type="ftr" sz="quarter" idx="2"/>
          </p:nvPr>
        </p:nvSpPr>
        <p:spPr>
          <a:xfrm>
            <a:off x="0" y="9494929"/>
            <a:ext cx="2974552" cy="499824"/>
          </a:xfrm>
          <a:prstGeom prst="rect">
            <a:avLst/>
          </a:prstGeom>
        </p:spPr>
        <p:txBody>
          <a:bodyPr vert="horz" lIns="91751" tIns="45875" rIns="91751" bIns="45875"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8210" y="9494929"/>
            <a:ext cx="2974552" cy="499824"/>
          </a:xfrm>
          <a:prstGeom prst="rect">
            <a:avLst/>
          </a:prstGeom>
        </p:spPr>
        <p:txBody>
          <a:bodyPr vert="horz" lIns="91751" tIns="45875" rIns="91751" bIns="45875" rtlCol="0" anchor="b"/>
          <a:lstStyle>
            <a:lvl1pPr algn="r">
              <a:defRPr sz="1200"/>
            </a:lvl1pPr>
          </a:lstStyle>
          <a:p>
            <a:fld id="{8217F6A2-A37B-4205-B415-360D7F537671}" type="slidenum">
              <a:rPr lang="fr-FR" smtClean="0"/>
              <a:t>‹N°›</a:t>
            </a:fld>
            <a:endParaRPr lang="fr-FR" dirty="0"/>
          </a:p>
        </p:txBody>
      </p:sp>
    </p:spTree>
    <p:extLst>
      <p:ext uri="{BB962C8B-B14F-4D97-AF65-F5344CB8AC3E}">
        <p14:creationId xmlns:p14="http://schemas.microsoft.com/office/powerpoint/2010/main" val="3071170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4552" cy="499824"/>
          </a:xfrm>
          <a:prstGeom prst="rect">
            <a:avLst/>
          </a:prstGeom>
        </p:spPr>
        <p:txBody>
          <a:bodyPr vert="horz" lIns="91751" tIns="45875" rIns="91751" bIns="45875" rtlCol="0"/>
          <a:lstStyle>
            <a:lvl1pPr algn="l">
              <a:defRPr sz="1200"/>
            </a:lvl1pPr>
          </a:lstStyle>
          <a:p>
            <a:endParaRPr lang="fr-FR" dirty="0"/>
          </a:p>
        </p:txBody>
      </p:sp>
      <p:sp>
        <p:nvSpPr>
          <p:cNvPr id="3" name="Espace réservé de la date 2"/>
          <p:cNvSpPr>
            <a:spLocks noGrp="1"/>
          </p:cNvSpPr>
          <p:nvPr>
            <p:ph type="dt" idx="1"/>
          </p:nvPr>
        </p:nvSpPr>
        <p:spPr>
          <a:xfrm>
            <a:off x="3888210" y="0"/>
            <a:ext cx="2974552" cy="499824"/>
          </a:xfrm>
          <a:prstGeom prst="rect">
            <a:avLst/>
          </a:prstGeom>
        </p:spPr>
        <p:txBody>
          <a:bodyPr vert="horz" lIns="91751" tIns="45875" rIns="91751" bIns="45875" rtlCol="0"/>
          <a:lstStyle>
            <a:lvl1pPr algn="r">
              <a:defRPr sz="1200"/>
            </a:lvl1pPr>
          </a:lstStyle>
          <a:p>
            <a:fld id="{B802F314-0DF5-48E5-9379-9B2B7A615A9C}" type="datetimeFigureOut">
              <a:rPr lang="fr-FR" smtClean="0"/>
              <a:t>03/09/2020</a:t>
            </a:fld>
            <a:endParaRPr lang="fr-FR" dirty="0"/>
          </a:p>
        </p:txBody>
      </p:sp>
      <p:sp>
        <p:nvSpPr>
          <p:cNvPr id="4" name="Espace réservé de l'image des diapositives 3"/>
          <p:cNvSpPr>
            <a:spLocks noGrp="1" noRot="1" noChangeAspect="1"/>
          </p:cNvSpPr>
          <p:nvPr>
            <p:ph type="sldImg" idx="2"/>
          </p:nvPr>
        </p:nvSpPr>
        <p:spPr>
          <a:xfrm>
            <a:off x="933450" y="749300"/>
            <a:ext cx="4997450" cy="3748088"/>
          </a:xfrm>
          <a:prstGeom prst="rect">
            <a:avLst/>
          </a:prstGeom>
          <a:noFill/>
          <a:ln w="12700">
            <a:solidFill>
              <a:prstClr val="black"/>
            </a:solidFill>
          </a:ln>
        </p:spPr>
        <p:txBody>
          <a:bodyPr vert="horz" lIns="91751" tIns="45875" rIns="91751" bIns="45875" rtlCol="0" anchor="ctr"/>
          <a:lstStyle/>
          <a:p>
            <a:endParaRPr lang="fr-FR" dirty="0"/>
          </a:p>
        </p:txBody>
      </p:sp>
      <p:sp>
        <p:nvSpPr>
          <p:cNvPr id="5" name="Espace réservé des commentaires 4"/>
          <p:cNvSpPr>
            <a:spLocks noGrp="1"/>
          </p:cNvSpPr>
          <p:nvPr>
            <p:ph type="body" sz="quarter" idx="3"/>
          </p:nvPr>
        </p:nvSpPr>
        <p:spPr>
          <a:xfrm>
            <a:off x="686435" y="4748332"/>
            <a:ext cx="5491480" cy="4498420"/>
          </a:xfrm>
          <a:prstGeom prst="rect">
            <a:avLst/>
          </a:prstGeom>
        </p:spPr>
        <p:txBody>
          <a:bodyPr vert="horz" lIns="91751" tIns="45875" rIns="91751" bIns="45875"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94929"/>
            <a:ext cx="2974552" cy="499824"/>
          </a:xfrm>
          <a:prstGeom prst="rect">
            <a:avLst/>
          </a:prstGeom>
        </p:spPr>
        <p:txBody>
          <a:bodyPr vert="horz" lIns="91751" tIns="45875" rIns="91751" bIns="45875"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8210" y="9494929"/>
            <a:ext cx="2974552" cy="499824"/>
          </a:xfrm>
          <a:prstGeom prst="rect">
            <a:avLst/>
          </a:prstGeom>
        </p:spPr>
        <p:txBody>
          <a:bodyPr vert="horz" lIns="91751" tIns="45875" rIns="91751" bIns="45875" rtlCol="0" anchor="b"/>
          <a:lstStyle>
            <a:lvl1pPr algn="r">
              <a:defRPr sz="1200"/>
            </a:lvl1pPr>
          </a:lstStyle>
          <a:p>
            <a:fld id="{BC00ECB9-0922-4912-BE5E-6D92E07D9D7A}" type="slidenum">
              <a:rPr lang="fr-FR" smtClean="0"/>
              <a:t>‹N°›</a:t>
            </a:fld>
            <a:endParaRPr lang="fr-FR" dirty="0"/>
          </a:p>
        </p:txBody>
      </p:sp>
    </p:spTree>
    <p:extLst>
      <p:ext uri="{BB962C8B-B14F-4D97-AF65-F5344CB8AC3E}">
        <p14:creationId xmlns:p14="http://schemas.microsoft.com/office/powerpoint/2010/main" val="2485384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D098D13-9A92-4158-81A8-3755E0F256E0}" type="datetime1">
              <a:rPr lang="fr-FR" smtClean="0"/>
              <a:t>03/09/2020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
        <p:nvSpPr>
          <p:cNvPr id="8" name="Espace réservé du contenu 7"/>
          <p:cNvSpPr>
            <a:spLocks noGrp="1"/>
          </p:cNvSpPr>
          <p:nvPr>
            <p:ph sz="quarter" idx="13" hasCustomPrompt="1"/>
          </p:nvPr>
        </p:nvSpPr>
        <p:spPr>
          <a:xfrm>
            <a:off x="3635375" y="6381328"/>
            <a:ext cx="2016125" cy="287338"/>
          </a:xfrm>
        </p:spPr>
        <p:txBody>
          <a:bodyPr>
            <a:normAutofit/>
          </a:bodyPr>
          <a:lstStyle>
            <a:lvl1pPr marL="0" indent="0" algn="ctr">
              <a:buNone/>
              <a:defRPr sz="1200" b="1"/>
            </a:lvl1pPr>
          </a:lstStyle>
          <a:p>
            <a:pPr lvl="0"/>
            <a:r>
              <a:rPr lang="fr-FR" dirty="0" smtClean="0"/>
              <a:t>ALCEGA Conseil</a:t>
            </a:r>
            <a:endParaRPr lang="fr-FR" dirty="0"/>
          </a:p>
        </p:txBody>
      </p:sp>
    </p:spTree>
    <p:extLst>
      <p:ext uri="{BB962C8B-B14F-4D97-AF65-F5344CB8AC3E}">
        <p14:creationId xmlns:p14="http://schemas.microsoft.com/office/powerpoint/2010/main" val="36002206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8A5B78-865F-4BD0-A088-08D0BFA04ECA}" type="datetime1">
              <a:rPr lang="fr-FR" smtClean="0"/>
              <a:t>03/09/2020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34038214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2E3D16-A8AC-4593-8A34-8BDDDA0D7B98}" type="datetime1">
              <a:rPr lang="fr-FR" smtClean="0"/>
              <a:t>03/09/2020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73304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418058"/>
          </a:xfrm>
        </p:spPr>
        <p:txBody>
          <a:bodyPr>
            <a:noAutofit/>
          </a:bodyPr>
          <a:lstStyle>
            <a:lvl1pPr algn="l">
              <a:defRPr sz="2000" b="1">
                <a:solidFill>
                  <a:schemeClr val="tx2"/>
                </a:solidFill>
              </a:defRPr>
            </a:lvl1pPr>
          </a:lstStyle>
          <a:p>
            <a:r>
              <a:rPr lang="fr-FR" dirty="0" smtClean="0"/>
              <a:t>Modifiez le style du titre</a:t>
            </a:r>
            <a:endParaRPr lang="fr-FR" dirty="0"/>
          </a:p>
        </p:txBody>
      </p:sp>
      <p:sp>
        <p:nvSpPr>
          <p:cNvPr id="3" name="Espace réservé du contenu 2"/>
          <p:cNvSpPr>
            <a:spLocks noGrp="1"/>
          </p:cNvSpPr>
          <p:nvPr>
            <p:ph idx="1"/>
          </p:nvPr>
        </p:nvSpPr>
        <p:spPr>
          <a:xfrm>
            <a:off x="457200" y="875853"/>
            <a:ext cx="8229600" cy="5289451"/>
          </a:xfrm>
        </p:spPr>
        <p:txBody>
          <a:bodyPr>
            <a:normAutofit/>
          </a:bodyPr>
          <a:lstStyle>
            <a:lvl1pPr>
              <a:defRPr sz="1600"/>
            </a:lvl1pPr>
            <a:lvl2pPr>
              <a:defRPr sz="1600"/>
            </a:lvl2pPr>
            <a:lvl3pPr>
              <a:defRPr sz="1600"/>
            </a:lvl3pPr>
            <a:lvl4pPr>
              <a:defRPr sz="1600"/>
            </a:lvl4pPr>
            <a:lvl5pPr>
              <a:defRPr sz="16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fld id="{251293DE-0856-47DF-AE25-5A023204776D}" type="datetime1">
              <a:rPr lang="fr-FR" smtClean="0"/>
              <a:t>03/09/2020</a:t>
            </a:fld>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
        <p:nvSpPr>
          <p:cNvPr id="8" name="Espace réservé du numéro de diapositive 5"/>
          <p:cNvSpPr txBox="1">
            <a:spLocks/>
          </p:cNvSpPr>
          <p:nvPr userDrawn="1"/>
        </p:nvSpPr>
        <p:spPr>
          <a:xfrm>
            <a:off x="2699792" y="6381328"/>
            <a:ext cx="3672408"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smtClean="0">
                <a:solidFill>
                  <a:schemeClr val="tx2"/>
                </a:solidFill>
              </a:rPr>
              <a:t>ALCEGA Conseil</a:t>
            </a:r>
            <a:endParaRPr lang="fr-FR" dirty="0">
              <a:solidFill>
                <a:schemeClr val="tx2"/>
              </a:solidFill>
            </a:endParaRPr>
          </a:p>
        </p:txBody>
      </p:sp>
      <p:cxnSp>
        <p:nvCxnSpPr>
          <p:cNvPr id="7" name="Connecteur droit 6"/>
          <p:cNvCxnSpPr/>
          <p:nvPr userDrawn="1"/>
        </p:nvCxnSpPr>
        <p:spPr>
          <a:xfrm>
            <a:off x="0" y="692696"/>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364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D1C15A3-54EB-4F96-AA9B-13416C17478A}" type="datetime1">
              <a:rPr lang="fr-FR" smtClean="0"/>
              <a:t>03/09/2020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6328295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A3F5F53-A8B0-4DE9-9D74-E213DA2FF77B}" type="datetime1">
              <a:rPr lang="fr-FR" smtClean="0"/>
              <a:t>03/09/2020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31081699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3DD69D4-56EC-4D73-9E41-B8C727BE9CE9}" type="datetime1">
              <a:rPr lang="fr-FR" smtClean="0"/>
              <a:t>03/09/2020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334213094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8D1CD58-93BF-45F3-AB42-7365F5C0A155}" type="datetime1">
              <a:rPr lang="fr-FR" smtClean="0"/>
              <a:t>03/09/2020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42089040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8D13FA6-F7B3-4B69-8CF3-61F4C750C5D8}" type="datetime1">
              <a:rPr lang="fr-FR" smtClean="0"/>
              <a:t>03/09/2020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39254995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92AA94E-1490-47EC-A5BB-EA12AAFF0351}" type="datetime1">
              <a:rPr lang="fr-FR" smtClean="0"/>
              <a:t>03/09/2020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28652358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F96F8CE-71F8-4C16-B191-CF8DAAC923F3}" type="datetime1">
              <a:rPr lang="fr-FR" smtClean="0"/>
              <a:t>03/09/2020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21380811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405FB-5BA8-4A1B-AA1F-BF284C8EDBDB}" type="datetime1">
              <a:rPr lang="fr-FR" smtClean="0"/>
              <a:t>03/09/2020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ALCEGA Conseil</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A983BA-CCAB-4744-8384-E893E6DF5AE2}" type="slidenum">
              <a:rPr lang="fr-FR" smtClean="0"/>
              <a:t>‹N°›</a:t>
            </a:fld>
            <a:endParaRPr lang="fr-FR" dirty="0"/>
          </a:p>
        </p:txBody>
      </p:sp>
    </p:spTree>
    <p:extLst>
      <p:ext uri="{BB962C8B-B14F-4D97-AF65-F5344CB8AC3E}">
        <p14:creationId xmlns:p14="http://schemas.microsoft.com/office/powerpoint/2010/main" val="409533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Word_Document1.doc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0A983BA-CCAB-4744-8384-E893E6DF5AE2}" type="slidenum">
              <a:rPr lang="fr-FR" smtClean="0"/>
              <a:t>1</a:t>
            </a:fld>
            <a:endParaRPr lang="fr-FR" dirty="0"/>
          </a:p>
        </p:txBody>
      </p:sp>
      <p:sp>
        <p:nvSpPr>
          <p:cNvPr id="47" name="Rectangle 46"/>
          <p:cNvSpPr/>
          <p:nvPr/>
        </p:nvSpPr>
        <p:spPr>
          <a:xfrm>
            <a:off x="4561242" y="0"/>
            <a:ext cx="3679116" cy="6858000"/>
          </a:xfrm>
          <a:prstGeom prst="rect">
            <a:avLst/>
          </a:prstGeom>
          <a:solidFill>
            <a:srgbClr val="F5F5F5"/>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p:cNvSpPr/>
          <p:nvPr/>
        </p:nvSpPr>
        <p:spPr>
          <a:xfrm>
            <a:off x="4649096" y="37480"/>
            <a:ext cx="3505200" cy="23128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itle 1"/>
          <p:cNvSpPr txBox="1">
            <a:spLocks/>
          </p:cNvSpPr>
          <p:nvPr/>
        </p:nvSpPr>
        <p:spPr>
          <a:xfrm>
            <a:off x="4733365" y="2492896"/>
            <a:ext cx="3313355" cy="1976731"/>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fr-FR" b="1" dirty="0" smtClean="0"/>
              <a:t>Protection sociale complémentaire</a:t>
            </a:r>
          </a:p>
          <a:p>
            <a:endParaRPr lang="fr-FR" b="1" dirty="0" smtClean="0"/>
          </a:p>
          <a:p>
            <a:r>
              <a:rPr lang="fr-FR" sz="3500" b="1" dirty="0">
                <a:solidFill>
                  <a:srgbClr val="00B050"/>
                </a:solidFill>
              </a:rPr>
              <a:t>R</a:t>
            </a:r>
            <a:r>
              <a:rPr lang="fr-FR" sz="3500" b="1" dirty="0" smtClean="0">
                <a:solidFill>
                  <a:srgbClr val="00B050"/>
                </a:solidFill>
              </a:rPr>
              <a:t>isque </a:t>
            </a:r>
            <a:r>
              <a:rPr lang="fr-FR" sz="3500" b="1" dirty="0">
                <a:solidFill>
                  <a:srgbClr val="00B050"/>
                </a:solidFill>
              </a:rPr>
              <a:t>s</a:t>
            </a:r>
            <a:r>
              <a:rPr lang="fr-FR" sz="3500" b="1" dirty="0" smtClean="0">
                <a:solidFill>
                  <a:srgbClr val="00B050"/>
                </a:solidFill>
              </a:rPr>
              <a:t>anté</a:t>
            </a:r>
            <a:endParaRPr lang="en-US" sz="3500" b="1" dirty="0">
              <a:solidFill>
                <a:srgbClr val="00B050"/>
              </a:solidFill>
            </a:endParaRPr>
          </a:p>
        </p:txBody>
      </p:sp>
      <p:sp>
        <p:nvSpPr>
          <p:cNvPr id="50" name="Subtitle 2"/>
          <p:cNvSpPr txBox="1">
            <a:spLocks/>
          </p:cNvSpPr>
          <p:nvPr/>
        </p:nvSpPr>
        <p:spPr>
          <a:xfrm>
            <a:off x="4735141" y="4480071"/>
            <a:ext cx="3309803" cy="1260629"/>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1800" kern="1200">
                <a:solidFill>
                  <a:srgbClr val="424242"/>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n-US" dirty="0"/>
          </a:p>
        </p:txBody>
      </p:sp>
      <p:sp>
        <p:nvSpPr>
          <p:cNvPr id="52" name="Footer Placeholder 4"/>
          <p:cNvSpPr>
            <a:spLocks noGrp="1"/>
          </p:cNvSpPr>
          <p:nvPr>
            <p:ph type="ftr" sz="quarter" idx="11"/>
          </p:nvPr>
        </p:nvSpPr>
        <p:spPr>
          <a:xfrm>
            <a:off x="4974246" y="5740700"/>
            <a:ext cx="2831592" cy="365125"/>
          </a:xfrm>
        </p:spPr>
        <p:txBody>
          <a:bodyPr>
            <a:normAutofit/>
          </a:bodyPr>
          <a:lstStyle>
            <a:lvl1pPr>
              <a:defRPr>
                <a:solidFill>
                  <a:schemeClr val="accent1"/>
                </a:solidFill>
              </a:defRPr>
            </a:lvl1pPr>
          </a:lstStyle>
          <a:p>
            <a:r>
              <a:rPr lang="fr-FR" dirty="0" smtClean="0">
                <a:solidFill>
                  <a:schemeClr val="tx2"/>
                </a:solidFill>
              </a:rPr>
              <a:t>Réunion du 4 septembre 2020</a:t>
            </a:r>
            <a:endParaRPr lang="fr-FR" dirty="0">
              <a:solidFill>
                <a:schemeClr val="tx2"/>
              </a:solidFill>
            </a:endParaRPr>
          </a:p>
        </p:txBody>
      </p:sp>
      <p:pic>
        <p:nvPicPr>
          <p:cNvPr id="7" name="Imag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90030" y="6490210"/>
            <a:ext cx="1600025" cy="189230"/>
          </a:xfrm>
          <a:prstGeom prst="rect">
            <a:avLst/>
          </a:prstGeom>
          <a:noFill/>
          <a:ln>
            <a:noFill/>
          </a:ln>
        </p:spPr>
      </p:pic>
      <p:sp>
        <p:nvSpPr>
          <p:cNvPr id="5" name="ZoneTexte 4"/>
          <p:cNvSpPr txBox="1"/>
          <p:nvPr/>
        </p:nvSpPr>
        <p:spPr>
          <a:xfrm>
            <a:off x="5521856" y="6167045"/>
            <a:ext cx="1736373" cy="646331"/>
          </a:xfrm>
          <a:prstGeom prst="rect">
            <a:avLst/>
          </a:prstGeom>
          <a:noFill/>
        </p:spPr>
        <p:txBody>
          <a:bodyPr wrap="none" rtlCol="0">
            <a:spAutoFit/>
          </a:bodyPr>
          <a:lstStyle/>
          <a:p>
            <a:pPr lvl="0"/>
            <a:r>
              <a:rPr lang="fr-FR" b="1" kern="0" dirty="0">
                <a:solidFill>
                  <a:srgbClr val="1F497D"/>
                </a:solidFill>
                <a:ea typeface="Times New Roman"/>
                <a:cs typeface="Times New Roman"/>
              </a:rPr>
              <a:t>ALCEGA  Conseil</a:t>
            </a:r>
            <a:endParaRPr lang="fr-FR" sz="1600" b="1" kern="0" dirty="0">
              <a:solidFill>
                <a:srgbClr val="365F91"/>
              </a:solidFill>
              <a:latin typeface="Cambria"/>
              <a:ea typeface="Times New Roman"/>
              <a:cs typeface="Times New Roman"/>
            </a:endParaRPr>
          </a:p>
          <a:p>
            <a:endParaRPr lang="fr-FR" dirty="0"/>
          </a:p>
        </p:txBody>
      </p:sp>
      <p:pic>
        <p:nvPicPr>
          <p:cNvPr id="11" name="Imag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2708920"/>
            <a:ext cx="3995936" cy="1460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859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régime collectif d’assurance</a:t>
            </a:r>
            <a:br>
              <a:rPr lang="fr-FR" dirty="0" smtClean="0"/>
            </a:br>
            <a:r>
              <a:rPr lang="fr-FR" dirty="0" smtClean="0"/>
              <a:t>Les garanties et les taux de cotisation du contrat actuel</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10</a:t>
            </a:fld>
            <a:endParaRPr lang="fr-F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764704"/>
            <a:ext cx="6336704" cy="5590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1629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régime collectif d‘assurance</a:t>
            </a:r>
            <a:r>
              <a:rPr lang="fr-FR" dirty="0"/>
              <a:t/>
            </a:r>
            <a:br>
              <a:rPr lang="fr-FR" dirty="0"/>
            </a:br>
            <a:r>
              <a:rPr lang="fr-FR" dirty="0" smtClean="0"/>
              <a:t>Le résultat technique du contrat</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11</a:t>
            </a:fld>
            <a:endParaRPr lang="fr-FR" dirty="0"/>
          </a:p>
        </p:txBody>
      </p:sp>
      <p:sp>
        <p:nvSpPr>
          <p:cNvPr id="3" name="Espace réservé du contenu 2"/>
          <p:cNvSpPr>
            <a:spLocks noGrp="1"/>
          </p:cNvSpPr>
          <p:nvPr>
            <p:ph idx="1"/>
          </p:nvPr>
        </p:nvSpPr>
        <p:spPr>
          <a:xfrm>
            <a:off x="457200" y="1556792"/>
            <a:ext cx="8229600" cy="4752528"/>
          </a:xfrm>
        </p:spPr>
        <p:txBody>
          <a:bodyPr>
            <a:normAutofit/>
          </a:bodyPr>
          <a:lstStyle/>
          <a:p>
            <a:r>
              <a:rPr lang="fr-FR" b="1" dirty="0" smtClean="0"/>
              <a:t>Sur le cumul de 5 années (2015-2019 ) :</a:t>
            </a:r>
          </a:p>
          <a:p>
            <a:pPr lvl="1"/>
            <a:endParaRPr lang="fr-FR" dirty="0" smtClean="0"/>
          </a:p>
          <a:p>
            <a:pPr lvl="1"/>
            <a:r>
              <a:rPr lang="fr-FR" b="1" dirty="0" smtClean="0"/>
              <a:t>Régime des actifs :</a:t>
            </a:r>
          </a:p>
          <a:p>
            <a:pPr lvl="2"/>
            <a:r>
              <a:rPr lang="fr-FR" dirty="0" smtClean="0"/>
              <a:t>Un </a:t>
            </a:r>
            <a:r>
              <a:rPr lang="fr-FR" dirty="0"/>
              <a:t>résultat technique déficitaire </a:t>
            </a:r>
            <a:r>
              <a:rPr lang="fr-FR" dirty="0" smtClean="0"/>
              <a:t>de 58 K€, soit un ratio P/C de </a:t>
            </a:r>
            <a:r>
              <a:rPr lang="fr-FR" b="1" dirty="0" smtClean="0"/>
              <a:t>104,48%</a:t>
            </a:r>
            <a:endParaRPr lang="fr-FR" b="1" dirty="0"/>
          </a:p>
          <a:p>
            <a:pPr lvl="2"/>
            <a:r>
              <a:rPr lang="fr-FR" dirty="0"/>
              <a:t>Le niveau 3 </a:t>
            </a:r>
            <a:r>
              <a:rPr lang="fr-FR" dirty="0" smtClean="0"/>
              <a:t>(Renforcée) est </a:t>
            </a:r>
            <a:r>
              <a:rPr lang="fr-FR" dirty="0"/>
              <a:t>déficitaire et le niveau 2 </a:t>
            </a:r>
            <a:r>
              <a:rPr lang="fr-FR" dirty="0" smtClean="0"/>
              <a:t>(Essentielle) est </a:t>
            </a:r>
            <a:r>
              <a:rPr lang="fr-FR" dirty="0"/>
              <a:t>excédentaire chaque année (régularité</a:t>
            </a:r>
            <a:r>
              <a:rPr lang="fr-FR" dirty="0" smtClean="0"/>
              <a:t>)</a:t>
            </a:r>
          </a:p>
          <a:p>
            <a:pPr lvl="2"/>
            <a:endParaRPr lang="fr-FR" dirty="0" smtClean="0"/>
          </a:p>
          <a:p>
            <a:pPr lvl="1"/>
            <a:r>
              <a:rPr lang="fr-FR" b="1" dirty="0" smtClean="0"/>
              <a:t>Régime des retraités :</a:t>
            </a:r>
          </a:p>
          <a:p>
            <a:pPr lvl="2"/>
            <a:r>
              <a:rPr lang="fr-FR" dirty="0"/>
              <a:t>Un résultat technique excédentaire à </a:t>
            </a:r>
            <a:r>
              <a:rPr lang="fr-FR" b="1" dirty="0"/>
              <a:t>89,83%, ce qui est rare au regard de la population </a:t>
            </a:r>
            <a:r>
              <a:rPr lang="fr-FR" b="1" dirty="0" smtClean="0"/>
              <a:t>assurée</a:t>
            </a:r>
          </a:p>
          <a:p>
            <a:pPr lvl="2"/>
            <a:r>
              <a:rPr lang="fr-FR" dirty="0" smtClean="0"/>
              <a:t>Seul le niveau 3 (renforcée) est excédentaire</a:t>
            </a:r>
            <a:endParaRPr lang="fr-FR" dirty="0"/>
          </a:p>
          <a:p>
            <a:pPr lvl="2"/>
            <a:endParaRPr lang="fr-FR" dirty="0" smtClean="0"/>
          </a:p>
          <a:p>
            <a:pPr lvl="2"/>
            <a:endParaRPr lang="fr-FR" dirty="0"/>
          </a:p>
        </p:txBody>
      </p:sp>
      <p:sp>
        <p:nvSpPr>
          <p:cNvPr id="6" name="Flèche vers le bas 5"/>
          <p:cNvSpPr/>
          <p:nvPr/>
        </p:nvSpPr>
        <p:spPr>
          <a:xfrm>
            <a:off x="3131840" y="980728"/>
            <a:ext cx="2880320" cy="288032"/>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73303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a:t>
            </a:r>
            <a:r>
              <a:rPr lang="fr-FR" dirty="0"/>
              <a:t>Le contrat d’assurance de demain</a:t>
            </a:r>
            <a:br>
              <a:rPr lang="fr-FR" dirty="0"/>
            </a:br>
            <a:r>
              <a:rPr lang="fr-FR" dirty="0"/>
              <a:t>Les points clés</a:t>
            </a:r>
          </a:p>
        </p:txBody>
      </p:sp>
      <p:sp>
        <p:nvSpPr>
          <p:cNvPr id="3" name="Espace réservé du contenu 2"/>
          <p:cNvSpPr>
            <a:spLocks noGrp="1"/>
          </p:cNvSpPr>
          <p:nvPr>
            <p:ph idx="1"/>
          </p:nvPr>
        </p:nvSpPr>
        <p:spPr>
          <a:xfrm>
            <a:off x="457200" y="875853"/>
            <a:ext cx="8229600" cy="5982147"/>
          </a:xfrm>
        </p:spPr>
        <p:txBody>
          <a:bodyPr>
            <a:normAutofit lnSpcReduction="10000"/>
          </a:bodyPr>
          <a:lstStyle/>
          <a:p>
            <a:r>
              <a:rPr lang="fr-FR" altLang="fr-FR" b="1" dirty="0"/>
              <a:t>Risque de majoration tarifaire dans le futur :</a:t>
            </a:r>
          </a:p>
          <a:p>
            <a:pPr lvl="1"/>
            <a:r>
              <a:rPr lang="fr-FR" altLang="fr-FR" b="1" dirty="0"/>
              <a:t>Effet COVID 19 : </a:t>
            </a:r>
            <a:endParaRPr lang="fr-FR" altLang="fr-FR" b="1" dirty="0" smtClean="0"/>
          </a:p>
          <a:p>
            <a:pPr lvl="2"/>
            <a:r>
              <a:rPr lang="fr-FR" altLang="fr-FR" dirty="0" smtClean="0"/>
              <a:t>diminution importante du recours à l’hospitalisation programmée, aux frais de soins dentaires lors du confinement, avec un effet de rattrapage à venir</a:t>
            </a:r>
          </a:p>
          <a:p>
            <a:pPr lvl="2"/>
            <a:r>
              <a:rPr lang="fr-FR" altLang="fr-FR" dirty="0" smtClean="0"/>
              <a:t>Projet gouvernemental d’une « </a:t>
            </a:r>
            <a:r>
              <a:rPr lang="fr-FR" altLang="fr-FR" b="1" dirty="0" smtClean="0"/>
              <a:t>contribution exceptionnelle</a:t>
            </a:r>
            <a:r>
              <a:rPr lang="fr-FR" altLang="fr-FR" dirty="0" smtClean="0"/>
              <a:t> » sur les organismes d’assurance santé de 2,5 Milliards d’€ en 2021</a:t>
            </a:r>
          </a:p>
          <a:p>
            <a:pPr lvl="1"/>
            <a:r>
              <a:rPr lang="fr-FR" altLang="fr-FR" b="1" dirty="0" smtClean="0"/>
              <a:t>Effet risque </a:t>
            </a:r>
            <a:r>
              <a:rPr lang="fr-FR" altLang="fr-FR" dirty="0" smtClean="0"/>
              <a:t>(démographie, évolution des pathologies dans le temps, « consommation » médicale) : croissance minimum annuelle du coût risque de 2,5% hors réglementation</a:t>
            </a:r>
            <a:endParaRPr lang="fr-FR" altLang="fr-FR" dirty="0"/>
          </a:p>
          <a:p>
            <a:pPr lvl="1"/>
            <a:r>
              <a:rPr lang="fr-FR" altLang="fr-FR" b="1" dirty="0"/>
              <a:t>Effet </a:t>
            </a:r>
            <a:r>
              <a:rPr lang="fr-FR" altLang="fr-FR" b="1" dirty="0" smtClean="0"/>
              <a:t>indexation PMSS </a:t>
            </a:r>
            <a:r>
              <a:rPr lang="fr-FR" altLang="fr-FR" dirty="0" smtClean="0"/>
              <a:t>: fourchette de majoration annuelle comprise entre 1,5% et 2%</a:t>
            </a:r>
          </a:p>
          <a:p>
            <a:pPr marL="457200" lvl="1" indent="0">
              <a:buNone/>
            </a:pPr>
            <a:endParaRPr lang="fr-FR" altLang="fr-FR" dirty="0"/>
          </a:p>
          <a:p>
            <a:r>
              <a:rPr lang="fr-FR" altLang="fr-FR" b="1" dirty="0" smtClean="0"/>
              <a:t>Résiliation infra-annuelle</a:t>
            </a:r>
          </a:p>
          <a:p>
            <a:pPr lvl="1"/>
            <a:r>
              <a:rPr lang="fr-FR" altLang="fr-FR" b="1" dirty="0" smtClean="0"/>
              <a:t>Possibilité de résilier à tout moment son contrat d’assurance santé individuelles à compter du 1</a:t>
            </a:r>
            <a:r>
              <a:rPr lang="fr-FR" altLang="fr-FR" b="1" baseline="30000" dirty="0" smtClean="0"/>
              <a:t>er</a:t>
            </a:r>
            <a:r>
              <a:rPr lang="fr-FR" altLang="fr-FR" b="1" dirty="0" smtClean="0"/>
              <a:t> décembre 2020</a:t>
            </a:r>
          </a:p>
          <a:p>
            <a:endParaRPr lang="fr-FR" altLang="fr-FR" b="1" dirty="0"/>
          </a:p>
          <a:p>
            <a:r>
              <a:rPr lang="fr-FR" altLang="fr-FR" b="1" dirty="0" smtClean="0"/>
              <a:t>Réforme </a:t>
            </a:r>
            <a:r>
              <a:rPr lang="fr-FR" altLang="fr-FR" b="1" dirty="0"/>
              <a:t>de la PSC :</a:t>
            </a:r>
          </a:p>
          <a:p>
            <a:pPr lvl="1"/>
            <a:r>
              <a:rPr lang="fr-FR" altLang="fr-FR" dirty="0"/>
              <a:t>Rappel : </a:t>
            </a:r>
            <a:r>
              <a:rPr lang="fr-FR" altLang="fr-FR" dirty="0" smtClean="0"/>
              <a:t>l’article </a:t>
            </a:r>
            <a:r>
              <a:rPr lang="fr-FR" altLang="fr-FR" dirty="0"/>
              <a:t>40 de la loi n° 2019-828 du 6 août 2019 de transformation de la fonction publique </a:t>
            </a:r>
            <a:r>
              <a:rPr lang="fr-FR" altLang="fr-FR" dirty="0" smtClean="0"/>
              <a:t>autorise </a:t>
            </a:r>
            <a:r>
              <a:rPr lang="fr-FR" altLang="fr-FR" dirty="0"/>
              <a:t>le GVT à prendre par ordonnance toute mesure visant à  </a:t>
            </a:r>
            <a:r>
              <a:rPr lang="fr-FR" altLang="fr-FR" dirty="0" smtClean="0"/>
              <a:t>       </a:t>
            </a:r>
            <a:r>
              <a:rPr lang="fr-FR" altLang="fr-FR" b="1" i="1" dirty="0" smtClean="0">
                <a:solidFill>
                  <a:srgbClr val="00B050"/>
                </a:solidFill>
              </a:rPr>
              <a:t>« </a:t>
            </a:r>
            <a:r>
              <a:rPr lang="fr-FR" altLang="fr-FR" b="1" i="1" dirty="0">
                <a:solidFill>
                  <a:srgbClr val="00B050"/>
                </a:solidFill>
              </a:rPr>
              <a:t>redéfinir la participation des employeurs publics au financement des garanties de protection sociale complémentaire de leurs personnels et les conditions d’adhésion ou de souscription pour favoriser la couverture sociale complémentaire des agents publics ».</a:t>
            </a:r>
            <a:endParaRPr lang="fr-FR" altLang="fr-FR" b="1" dirty="0">
              <a:solidFill>
                <a:srgbClr val="00B050"/>
              </a:solidFill>
            </a:endParaRPr>
          </a:p>
          <a:p>
            <a:pPr lvl="2"/>
            <a:r>
              <a:rPr lang="fr-FR" altLang="fr-FR" dirty="0" smtClean="0"/>
              <a:t>Pas d’information à ce jour</a:t>
            </a:r>
          </a:p>
          <a:p>
            <a:pPr lvl="1"/>
            <a:endParaRPr lang="fr-FR" altLang="fr-FR" dirty="0"/>
          </a:p>
          <a:p>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12</a:t>
            </a:fld>
            <a:endParaRPr lang="fr-FR" dirty="0"/>
          </a:p>
        </p:txBody>
      </p:sp>
    </p:spTree>
    <p:extLst>
      <p:ext uri="{BB962C8B-B14F-4D97-AF65-F5344CB8AC3E}">
        <p14:creationId xmlns:p14="http://schemas.microsoft.com/office/powerpoint/2010/main" val="500827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a:t>
            </a:r>
            <a:r>
              <a:rPr lang="fr-FR" dirty="0"/>
              <a:t>Le contrat d’assurance de demain</a:t>
            </a:r>
            <a:br>
              <a:rPr lang="fr-FR" dirty="0"/>
            </a:br>
            <a:r>
              <a:rPr lang="fr-FR" dirty="0" smtClean="0"/>
              <a:t>Le calendrier</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13</a:t>
            </a:fld>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741714387"/>
              </p:ext>
            </p:extLst>
          </p:nvPr>
        </p:nvGraphicFramePr>
        <p:xfrm>
          <a:off x="539552" y="836712"/>
          <a:ext cx="8136904" cy="2966720"/>
        </p:xfrm>
        <a:graphic>
          <a:graphicData uri="http://schemas.openxmlformats.org/drawingml/2006/table">
            <a:tbl>
              <a:tblPr firstRow="1" bandRow="1">
                <a:tableStyleId>{5940675A-B579-460E-94D1-54222C63F5DA}</a:tableStyleId>
              </a:tblPr>
              <a:tblGrid>
                <a:gridCol w="4752528"/>
                <a:gridCol w="3384376"/>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Recueil des mandats + statistiques</a:t>
                      </a:r>
                    </a:p>
                  </a:txBody>
                  <a:tcPr>
                    <a:solidFill>
                      <a:schemeClr val="accent6">
                        <a:lumMod val="20000"/>
                        <a:lumOff val="80000"/>
                      </a:schemeClr>
                    </a:solidFill>
                  </a:tcPr>
                </a:tc>
                <a:tc>
                  <a:txBody>
                    <a:bodyPr/>
                    <a:lstStyle/>
                    <a:p>
                      <a:pPr algn="ctr"/>
                      <a:r>
                        <a:rPr lang="fr-FR" sz="1600" b="1" dirty="0" smtClean="0">
                          <a:solidFill>
                            <a:srgbClr val="00B050"/>
                          </a:solidFill>
                        </a:rPr>
                        <a:t>31 octobre 2020</a:t>
                      </a:r>
                      <a:endParaRPr lang="fr-FR" sz="1600" b="1" dirty="0">
                        <a:solidFill>
                          <a:srgbClr val="00B05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Avis du CT du CDG 16</a:t>
                      </a:r>
                      <a:endParaRPr lang="fr-FR" sz="1600" dirty="0" smtClean="0">
                        <a:solidFill>
                          <a:srgbClr val="FF0000"/>
                        </a:solidFill>
                      </a:endParaRPr>
                    </a:p>
                  </a:txBody>
                  <a:tcPr>
                    <a:solidFill>
                      <a:schemeClr val="accent6">
                        <a:lumMod val="20000"/>
                        <a:lumOff val="80000"/>
                      </a:schemeClr>
                    </a:solidFill>
                  </a:tcPr>
                </a:tc>
                <a:tc>
                  <a:txBody>
                    <a:bodyPr/>
                    <a:lstStyle/>
                    <a:p>
                      <a:pPr algn="ctr"/>
                      <a:r>
                        <a:rPr lang="fr-FR" sz="1600" b="1" dirty="0" smtClean="0">
                          <a:solidFill>
                            <a:srgbClr val="00B050"/>
                          </a:solidFill>
                        </a:rPr>
                        <a:t>14</a:t>
                      </a:r>
                      <a:r>
                        <a:rPr lang="fr-FR" sz="1600" b="1" baseline="0" dirty="0" smtClean="0">
                          <a:solidFill>
                            <a:srgbClr val="00B050"/>
                          </a:solidFill>
                        </a:rPr>
                        <a:t> décembre 2020</a:t>
                      </a:r>
                      <a:endParaRPr lang="fr-FR" sz="1600" b="1" dirty="0">
                        <a:solidFill>
                          <a:srgbClr val="00B05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Délibération du CA du CDG 16</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Janvier</a:t>
                      </a:r>
                      <a:r>
                        <a:rPr lang="fr-FR" sz="1600" b="1" baseline="0" dirty="0" smtClean="0">
                          <a:solidFill>
                            <a:srgbClr val="00B050"/>
                          </a:solidFill>
                        </a:rPr>
                        <a:t> 2021</a:t>
                      </a:r>
                      <a:endParaRPr lang="fr-FR" sz="1600" b="1" dirty="0">
                        <a:solidFill>
                          <a:srgbClr val="00B05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Appel à concurrence (45</a:t>
                      </a:r>
                      <a:r>
                        <a:rPr lang="fr-FR" sz="1600" baseline="0" dirty="0" smtClean="0"/>
                        <a:t> jours)</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Février – mars 2021</a:t>
                      </a:r>
                      <a:endParaRPr lang="fr-FR" sz="1600" b="1" dirty="0">
                        <a:solidFill>
                          <a:srgbClr val="00B05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Avis du CT du CDG 16 :</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Avril 2021</a:t>
                      </a:r>
                      <a:endParaRPr lang="fr-FR" sz="1600" b="1" dirty="0">
                        <a:solidFill>
                          <a:srgbClr val="00B050"/>
                        </a:solidFill>
                      </a:endParaRPr>
                    </a:p>
                  </a:txBody>
                  <a:tcPr/>
                </a:tc>
              </a:tr>
              <a:tr h="370840">
                <a:tc>
                  <a:txBody>
                    <a:bodyPr/>
                    <a:lstStyle/>
                    <a:p>
                      <a:r>
                        <a:rPr lang="fr-FR" sz="1600" dirty="0" smtClean="0"/>
                        <a:t>Délibération du CDG 16</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Avril 2021</a:t>
                      </a:r>
                      <a:endParaRPr lang="fr-FR" sz="1600" b="1" dirty="0">
                        <a:solidFill>
                          <a:srgbClr val="00B050"/>
                        </a:solidFill>
                      </a:endParaRPr>
                    </a:p>
                  </a:txBody>
                  <a:tcPr/>
                </a:tc>
              </a:tr>
              <a:tr h="370840">
                <a:tc>
                  <a:txBody>
                    <a:bodyPr/>
                    <a:lstStyle/>
                    <a:p>
                      <a:r>
                        <a:rPr lang="fr-FR" sz="1600" dirty="0" smtClean="0"/>
                        <a:t>Préparation de la mise en œuvre </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Mai 2021</a:t>
                      </a:r>
                      <a:endParaRPr lang="fr-FR" sz="1600" b="1" dirty="0">
                        <a:solidFill>
                          <a:srgbClr val="00B050"/>
                        </a:solidFill>
                      </a:endParaRPr>
                    </a:p>
                  </a:txBody>
                  <a:tcPr/>
                </a:tc>
              </a:tr>
              <a:tr h="370840">
                <a:tc>
                  <a:txBody>
                    <a:bodyPr/>
                    <a:lstStyle/>
                    <a:p>
                      <a:r>
                        <a:rPr lang="fr-FR" sz="1600" dirty="0" smtClean="0"/>
                        <a:t>Communication employeurs + agents </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Juin 2021</a:t>
                      </a:r>
                      <a:endParaRPr lang="fr-FR" sz="1600" b="1" dirty="0">
                        <a:solidFill>
                          <a:srgbClr val="00B050"/>
                        </a:solidFill>
                      </a:endParaRPr>
                    </a:p>
                  </a:txBody>
                  <a:tcPr/>
                </a:tc>
              </a:tr>
            </a:tbl>
          </a:graphicData>
        </a:graphic>
      </p:graphicFrame>
    </p:spTree>
    <p:extLst>
      <p:ext uri="{BB962C8B-B14F-4D97-AF65-F5344CB8AC3E}">
        <p14:creationId xmlns:p14="http://schemas.microsoft.com/office/powerpoint/2010/main" val="13367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normAutofit/>
          </a:bodyPr>
          <a:lstStyle/>
          <a:p>
            <a:pPr>
              <a:buFont typeface="+mj-lt"/>
              <a:buAutoNum type="arabicPeriod"/>
            </a:pPr>
            <a:r>
              <a:rPr lang="fr-FR" sz="1800" b="1" dirty="0" smtClean="0"/>
              <a:t>La prise en charge des frais de soins</a:t>
            </a:r>
          </a:p>
          <a:p>
            <a:pPr lvl="1">
              <a:buFont typeface="Arial" panose="020B0604020202020204" pitchFamily="34" charset="0"/>
              <a:buChar char="•"/>
            </a:pPr>
            <a:r>
              <a:rPr lang="fr-FR" sz="1800" dirty="0" smtClean="0"/>
              <a:t>Enjeux et impacts pour les agents</a:t>
            </a:r>
          </a:p>
          <a:p>
            <a:pPr lvl="1">
              <a:buFont typeface="Arial" panose="020B0604020202020204" pitchFamily="34" charset="0"/>
              <a:buChar char="•"/>
            </a:pPr>
            <a:endParaRPr lang="fr-FR" sz="1800" b="1" dirty="0"/>
          </a:p>
          <a:p>
            <a:pPr>
              <a:buFont typeface="+mj-lt"/>
              <a:buAutoNum type="arabicPeriod"/>
            </a:pPr>
            <a:r>
              <a:rPr lang="fr-FR" sz="1800" b="1" dirty="0" smtClean="0"/>
              <a:t>Le régime collectif d’assurance</a:t>
            </a:r>
          </a:p>
          <a:p>
            <a:pPr lvl="1">
              <a:buFont typeface="Arial" panose="020B0604020202020204" pitchFamily="34" charset="0"/>
              <a:buChar char="•"/>
            </a:pPr>
            <a:r>
              <a:rPr lang="fr-FR" sz="1800" dirty="0" smtClean="0"/>
              <a:t>Avantage du contrat collectif mutualisé</a:t>
            </a:r>
          </a:p>
          <a:p>
            <a:pPr lvl="1">
              <a:buFont typeface="+mj-lt"/>
              <a:buAutoNum type="arabicPeriod"/>
            </a:pPr>
            <a:endParaRPr lang="fr-FR" sz="1800" b="1" dirty="0"/>
          </a:p>
          <a:p>
            <a:pPr>
              <a:buFont typeface="+mj-lt"/>
              <a:buAutoNum type="arabicPeriod"/>
            </a:pPr>
            <a:r>
              <a:rPr lang="fr-FR" sz="1800" b="1" dirty="0" smtClean="0"/>
              <a:t>Le contrat d’assurance de demain</a:t>
            </a:r>
          </a:p>
          <a:p>
            <a:pPr lvl="1">
              <a:buFont typeface="Arial" panose="020B0604020202020204" pitchFamily="34" charset="0"/>
              <a:buChar char="•"/>
            </a:pPr>
            <a:r>
              <a:rPr lang="fr-FR" sz="1800" dirty="0" smtClean="0"/>
              <a:t>Point clés et propositions</a:t>
            </a:r>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2</a:t>
            </a:fld>
            <a:endParaRPr lang="fr-FR" dirty="0"/>
          </a:p>
        </p:txBody>
      </p:sp>
    </p:spTree>
    <p:extLst>
      <p:ext uri="{BB962C8B-B14F-4D97-AF65-F5344CB8AC3E}">
        <p14:creationId xmlns:p14="http://schemas.microsoft.com/office/powerpoint/2010/main" val="3696100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La prise en charge des frais de soins</a:t>
            </a:r>
            <a:br>
              <a:rPr lang="fr-FR" dirty="0" smtClean="0"/>
            </a:br>
            <a:r>
              <a:rPr lang="fr-FR" dirty="0" smtClean="0"/>
              <a:t>La présentation des points clés du marché</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solidFill>
                  <a:prstClr val="black">
                    <a:tint val="75000"/>
                  </a:prstClr>
                </a:solidFill>
              </a:rPr>
              <a:pPr/>
              <a:t>3</a:t>
            </a:fld>
            <a:endParaRPr lang="fr-FR" dirty="0">
              <a:solidFill>
                <a:prstClr val="black">
                  <a:tint val="75000"/>
                </a:prstClr>
              </a:solidFill>
            </a:endParaRPr>
          </a:p>
        </p:txBody>
      </p:sp>
      <p:sp>
        <p:nvSpPr>
          <p:cNvPr id="5" name="Espace réservé du contenu 4"/>
          <p:cNvSpPr>
            <a:spLocks noGrp="1"/>
          </p:cNvSpPr>
          <p:nvPr>
            <p:ph idx="1"/>
          </p:nvPr>
        </p:nvSpPr>
        <p:spPr>
          <a:xfrm>
            <a:off x="457200" y="875853"/>
            <a:ext cx="8229600" cy="5793507"/>
          </a:xfrm>
        </p:spPr>
        <p:txBody>
          <a:bodyPr>
            <a:normAutofit/>
          </a:bodyPr>
          <a:lstStyle/>
          <a:p>
            <a:pPr lvl="0"/>
            <a:r>
              <a:rPr lang="fr-FR" b="1" dirty="0"/>
              <a:t>Le pourcentage de personnes couvertes par une garantie proposée par un organisme d’assurance s’élève à 95%, et </a:t>
            </a:r>
            <a:r>
              <a:rPr lang="fr-FR" b="1" dirty="0" smtClean="0"/>
              <a:t>à 97</a:t>
            </a:r>
            <a:r>
              <a:rPr lang="fr-FR" b="1" dirty="0"/>
              <a:t>% pour les agents des fonctions publiques :</a:t>
            </a:r>
            <a:endParaRPr lang="fr-FR" dirty="0"/>
          </a:p>
          <a:p>
            <a:pPr lvl="0"/>
            <a:r>
              <a:rPr lang="fr-FR" b="1" dirty="0" smtClean="0"/>
              <a:t>Les </a:t>
            </a:r>
            <a:r>
              <a:rPr lang="fr-FR" b="1" dirty="0"/>
              <a:t>garanties d’assurance complémentaire santé sont désormais proposées en majorité </a:t>
            </a:r>
            <a:r>
              <a:rPr lang="fr-FR" b="1" dirty="0" smtClean="0"/>
              <a:t>(52%) sous </a:t>
            </a:r>
            <a:r>
              <a:rPr lang="fr-FR" b="1" dirty="0"/>
              <a:t>la forme de contrats collectifs :</a:t>
            </a:r>
            <a:endParaRPr lang="fr-FR" dirty="0"/>
          </a:p>
          <a:p>
            <a:pPr lvl="1"/>
            <a:r>
              <a:rPr lang="fr-FR" dirty="0"/>
              <a:t>I</a:t>
            </a:r>
            <a:r>
              <a:rPr lang="fr-FR" dirty="0" smtClean="0"/>
              <a:t>mpact </a:t>
            </a:r>
            <a:r>
              <a:rPr lang="fr-FR" dirty="0"/>
              <a:t>de la généralisation de la complémentaire santé d’entreprise au 1</a:t>
            </a:r>
            <a:r>
              <a:rPr lang="fr-FR" baseline="30000" dirty="0"/>
              <a:t>er</a:t>
            </a:r>
            <a:r>
              <a:rPr lang="fr-FR" dirty="0"/>
              <a:t> janvier </a:t>
            </a:r>
            <a:r>
              <a:rPr lang="fr-FR" dirty="0" smtClean="0"/>
              <a:t>2016</a:t>
            </a:r>
          </a:p>
          <a:p>
            <a:r>
              <a:rPr lang="fr-FR" b="1" dirty="0" smtClean="0"/>
              <a:t>Le </a:t>
            </a:r>
            <a:r>
              <a:rPr lang="fr-FR" b="1" dirty="0"/>
              <a:t>reste à charge (RAC) moyen est relativement faible à 7,5% :</a:t>
            </a:r>
            <a:endParaRPr lang="fr-FR" dirty="0"/>
          </a:p>
          <a:p>
            <a:pPr lvl="1"/>
            <a:r>
              <a:rPr lang="fr-FR" dirty="0"/>
              <a:t>La part de la dépense à charge des ménages s’élève à 7,5% (indicateur RAC – Reste à Charge des ménages après intervention de l’Assurance maladie et des organismes d’assurance rapportés aux </a:t>
            </a:r>
            <a:r>
              <a:rPr lang="fr-FR" dirty="0" smtClean="0"/>
              <a:t>dépenses)</a:t>
            </a:r>
          </a:p>
          <a:p>
            <a:pPr lvl="1"/>
            <a:r>
              <a:rPr lang="fr-FR" dirty="0" smtClean="0"/>
              <a:t>Cependant, 10</a:t>
            </a:r>
            <a:r>
              <a:rPr lang="fr-FR" dirty="0"/>
              <a:t>% des assurés sont exposés à des RAC supérieurs à 2000 €, et 1% à des RAC supérieurs à 5000 €, malgré les dispositifs </a:t>
            </a:r>
            <a:r>
              <a:rPr lang="fr-FR" dirty="0" smtClean="0"/>
              <a:t>d’exonération (ALD)</a:t>
            </a:r>
            <a:endParaRPr lang="fr-FR" dirty="0"/>
          </a:p>
          <a:p>
            <a:pPr lvl="0"/>
            <a:r>
              <a:rPr lang="fr-FR" b="1" dirty="0"/>
              <a:t>Les pouvoirs publics multiplient depuis plusieurs années les dispositifs d’encadrement des niveaux de prise en </a:t>
            </a:r>
            <a:r>
              <a:rPr lang="fr-FR" b="1" dirty="0" smtClean="0"/>
              <a:t>charge :</a:t>
            </a:r>
          </a:p>
          <a:p>
            <a:pPr lvl="1"/>
            <a:r>
              <a:rPr lang="fr-FR" dirty="0" smtClean="0"/>
              <a:t>Les </a:t>
            </a:r>
            <a:r>
              <a:rPr lang="fr-FR" dirty="0"/>
              <a:t>Dispositifs de Pratiques Tarifaires Maîtrisées (DPTM) </a:t>
            </a:r>
            <a:r>
              <a:rPr lang="fr-FR" dirty="0" smtClean="0"/>
              <a:t>pour </a:t>
            </a:r>
            <a:r>
              <a:rPr lang="fr-FR" dirty="0"/>
              <a:t>les </a:t>
            </a:r>
            <a:r>
              <a:rPr lang="fr-FR" b="1" dirty="0"/>
              <a:t>dépassements d’honoraires</a:t>
            </a:r>
            <a:r>
              <a:rPr lang="fr-FR" dirty="0"/>
              <a:t> ont permis une amélioration des remboursements pour le poste des médecins spécialistes,</a:t>
            </a:r>
          </a:p>
          <a:p>
            <a:pPr lvl="1"/>
            <a:r>
              <a:rPr lang="fr-FR" dirty="0"/>
              <a:t>La prise en charge illimitée du </a:t>
            </a:r>
            <a:r>
              <a:rPr lang="fr-FR" b="1" dirty="0"/>
              <a:t>forfait hospitalier</a:t>
            </a:r>
            <a:r>
              <a:rPr lang="fr-FR" dirty="0"/>
              <a:t> depuis 2015 a réduit le risque de RAC élevé en cas d’hospitalisation pour de nombreux assurés,</a:t>
            </a:r>
          </a:p>
          <a:p>
            <a:pPr lvl="1"/>
            <a:r>
              <a:rPr lang="fr-FR" dirty="0"/>
              <a:t>La </a:t>
            </a:r>
            <a:r>
              <a:rPr lang="fr-FR" b="1" dirty="0" smtClean="0"/>
              <a:t>dispositif </a:t>
            </a:r>
            <a:r>
              <a:rPr lang="fr-FR" b="1" dirty="0"/>
              <a:t>100% Santé</a:t>
            </a:r>
            <a:r>
              <a:rPr lang="fr-FR" dirty="0"/>
              <a:t> à compter du 1</a:t>
            </a:r>
            <a:r>
              <a:rPr lang="fr-FR" baseline="30000" dirty="0"/>
              <a:t>er</a:t>
            </a:r>
            <a:r>
              <a:rPr lang="fr-FR" dirty="0"/>
              <a:t> janvier 2020 a pour objectif de réduire les RAC applicables aux prothèses qui s’élèvent (données 2017) à 22% pour l’équipement optique, à 25% pour les prothèses dentaires et à 56% pour les prothèses auditives. </a:t>
            </a:r>
          </a:p>
          <a:p>
            <a:endParaRPr lang="fr-FR" dirty="0"/>
          </a:p>
        </p:txBody>
      </p:sp>
    </p:spTree>
    <p:extLst>
      <p:ext uri="{BB962C8B-B14F-4D97-AF65-F5344CB8AC3E}">
        <p14:creationId xmlns:p14="http://schemas.microsoft.com/office/powerpoint/2010/main" val="3502628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La prise en charge des frais de soins</a:t>
            </a:r>
            <a:br>
              <a:rPr lang="fr-FR" dirty="0" smtClean="0"/>
            </a:br>
            <a:r>
              <a:rPr lang="fr-FR" dirty="0" smtClean="0"/>
              <a:t>Le nouveau dispositif 100% santé en optique</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solidFill>
                  <a:prstClr val="black">
                    <a:tint val="75000"/>
                  </a:prstClr>
                </a:solidFill>
              </a:rPr>
              <a:pPr/>
              <a:t>4</a:t>
            </a:fld>
            <a:endParaRPr lang="fr-FR" dirty="0">
              <a:solidFill>
                <a:prstClr val="black">
                  <a:tint val="75000"/>
                </a:prstClr>
              </a:solidFill>
            </a:endParaRPr>
          </a:p>
        </p:txBody>
      </p:sp>
      <p:sp>
        <p:nvSpPr>
          <p:cNvPr id="5" name="Espace réservé du contenu 4"/>
          <p:cNvSpPr>
            <a:spLocks noGrp="1"/>
          </p:cNvSpPr>
          <p:nvPr>
            <p:ph idx="1"/>
          </p:nvPr>
        </p:nvSpPr>
        <p:spPr>
          <a:xfrm>
            <a:off x="457200" y="875853"/>
            <a:ext cx="8229600" cy="5721499"/>
          </a:xfrm>
        </p:spPr>
        <p:txBody>
          <a:bodyPr>
            <a:normAutofit/>
          </a:bodyPr>
          <a:lstStyle/>
          <a:p>
            <a:r>
              <a:rPr lang="fr-FR" b="1" dirty="0" smtClean="0"/>
              <a:t>La </a:t>
            </a:r>
            <a:r>
              <a:rPr lang="fr-FR" b="1" dirty="0"/>
              <a:t>personne bénéficiaire des garanties </a:t>
            </a:r>
            <a:r>
              <a:rPr lang="fr-FR" b="1" dirty="0" smtClean="0"/>
              <a:t>d’assurance dispose </a:t>
            </a:r>
            <a:r>
              <a:rPr lang="fr-FR" b="1" dirty="0"/>
              <a:t>de deux types de prestations, et donc de deux devis à remettre par le professionnel de </a:t>
            </a:r>
            <a:r>
              <a:rPr lang="fr-FR" b="1" dirty="0" smtClean="0"/>
              <a:t>santé</a:t>
            </a:r>
            <a:r>
              <a:rPr lang="fr-FR" b="1" dirty="0"/>
              <a:t> :</a:t>
            </a:r>
          </a:p>
          <a:p>
            <a:pPr marL="800100" lvl="1" indent="-342900">
              <a:buFont typeface="+mj-lt"/>
              <a:buAutoNum type="arabicPeriod"/>
            </a:pPr>
            <a:r>
              <a:rPr lang="fr-FR" dirty="0"/>
              <a:t>L’une, prise en charge à 100% par l’Assurance maladie et la mutuelle sur la base de Prix Limite de Vente (PLV) </a:t>
            </a:r>
            <a:r>
              <a:rPr lang="fr-FR" dirty="0" smtClean="0"/>
              <a:t>avec remboursement amélioré </a:t>
            </a:r>
            <a:r>
              <a:rPr lang="fr-FR" dirty="0"/>
              <a:t>de l’Assurance </a:t>
            </a:r>
            <a:r>
              <a:rPr lang="fr-FR" dirty="0" smtClean="0"/>
              <a:t>maladie</a:t>
            </a:r>
          </a:p>
          <a:p>
            <a:pPr marL="800100" lvl="1" indent="-342900">
              <a:buFont typeface="+mj-lt"/>
              <a:buAutoNum type="arabicPeriod"/>
            </a:pPr>
            <a:endParaRPr lang="fr-FR" dirty="0"/>
          </a:p>
          <a:p>
            <a:pPr marL="800100" lvl="1" indent="-342900">
              <a:buFont typeface="+mj-lt"/>
              <a:buAutoNum type="arabicPeriod"/>
            </a:pPr>
            <a:endParaRPr lang="fr-FR" dirty="0" smtClean="0"/>
          </a:p>
          <a:p>
            <a:pPr marL="800100" lvl="1" indent="-342900">
              <a:buFont typeface="+mj-lt"/>
              <a:buAutoNum type="arabicPeriod"/>
            </a:pPr>
            <a:endParaRPr lang="fr-FR" dirty="0"/>
          </a:p>
          <a:p>
            <a:pPr marL="800100" lvl="1" indent="-342900">
              <a:buFont typeface="+mj-lt"/>
              <a:buAutoNum type="arabicPeriod"/>
            </a:pPr>
            <a:endParaRPr lang="fr-FR" dirty="0" smtClean="0"/>
          </a:p>
          <a:p>
            <a:pPr marL="800100" lvl="1" indent="-342900">
              <a:buFont typeface="+mj-lt"/>
              <a:buAutoNum type="arabicPeriod"/>
            </a:pPr>
            <a:endParaRPr lang="fr-FR" dirty="0"/>
          </a:p>
          <a:p>
            <a:pPr marL="800100" lvl="1" indent="-342900">
              <a:buFont typeface="+mj-lt"/>
              <a:buAutoNum type="arabicPeriod"/>
            </a:pPr>
            <a:endParaRPr lang="fr-FR" dirty="0" smtClean="0"/>
          </a:p>
          <a:p>
            <a:pPr marL="800100" lvl="1" indent="-342900">
              <a:buFont typeface="+mj-lt"/>
              <a:buAutoNum type="arabicPeriod"/>
            </a:pPr>
            <a:endParaRPr lang="fr-FR" dirty="0"/>
          </a:p>
          <a:p>
            <a:pPr marL="800100" lvl="1" indent="-342900">
              <a:buFont typeface="+mj-lt"/>
              <a:buAutoNum type="arabicPeriod"/>
            </a:pPr>
            <a:endParaRPr lang="fr-FR" dirty="0" smtClean="0"/>
          </a:p>
          <a:p>
            <a:pPr marL="800100" lvl="1" indent="-342900">
              <a:buFont typeface="+mj-lt"/>
              <a:buAutoNum type="arabicPeriod"/>
            </a:pPr>
            <a:endParaRPr lang="fr-FR" dirty="0"/>
          </a:p>
          <a:p>
            <a:pPr marL="800100" lvl="1" indent="-342900">
              <a:buFont typeface="+mj-lt"/>
              <a:buAutoNum type="arabicPeriod"/>
            </a:pPr>
            <a:endParaRPr lang="fr-FR" dirty="0" smtClean="0"/>
          </a:p>
          <a:p>
            <a:pPr marL="800100" lvl="1" indent="-342900">
              <a:buFont typeface="+mj-lt"/>
              <a:buAutoNum type="arabicPeriod"/>
            </a:pPr>
            <a:endParaRPr lang="fr-FR" dirty="0"/>
          </a:p>
          <a:p>
            <a:pPr marL="800100" lvl="1" indent="-342900">
              <a:buFont typeface="+mj-lt"/>
              <a:buAutoNum type="arabicPeriod"/>
            </a:pPr>
            <a:endParaRPr lang="fr-FR" dirty="0" smtClean="0"/>
          </a:p>
          <a:p>
            <a:pPr marL="800100" lvl="1" indent="-342900">
              <a:buFont typeface="+mj-lt"/>
              <a:buAutoNum type="arabicPeriod"/>
            </a:pPr>
            <a:endParaRPr lang="fr-FR" dirty="0"/>
          </a:p>
          <a:p>
            <a:pPr marL="800100" lvl="1" indent="-342900">
              <a:buFont typeface="+mj-lt"/>
              <a:buAutoNum type="arabicPeriod"/>
            </a:pPr>
            <a:endParaRPr lang="fr-FR" dirty="0" smtClean="0"/>
          </a:p>
          <a:p>
            <a:pPr marL="800100" lvl="1" indent="-342900">
              <a:buFont typeface="+mj-lt"/>
              <a:buAutoNum type="arabicPeriod"/>
            </a:pPr>
            <a:r>
              <a:rPr lang="fr-FR" dirty="0" smtClean="0"/>
              <a:t>L’autre</a:t>
            </a:r>
            <a:r>
              <a:rPr lang="fr-FR" dirty="0"/>
              <a:t>, avec des plafonds de </a:t>
            </a:r>
            <a:r>
              <a:rPr lang="fr-FR" dirty="0" smtClean="0"/>
              <a:t>remboursement prévu au contrat</a:t>
            </a:r>
            <a:endParaRPr lang="fr-FR" dirty="0"/>
          </a:p>
        </p:txBody>
      </p:sp>
      <p:pic>
        <p:nvPicPr>
          <p:cNvPr id="6"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988840"/>
            <a:ext cx="6192688" cy="4024842"/>
          </a:xfrm>
          <a:prstGeom prst="rect">
            <a:avLst/>
          </a:prstGeom>
          <a:noFill/>
          <a:ln>
            <a:noFill/>
          </a:ln>
          <a:extLst/>
        </p:spPr>
      </p:pic>
    </p:spTree>
    <p:extLst>
      <p:ext uri="{BB962C8B-B14F-4D97-AF65-F5344CB8AC3E}">
        <p14:creationId xmlns:p14="http://schemas.microsoft.com/office/powerpoint/2010/main" val="2743042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La prise en charge des frais de soins</a:t>
            </a:r>
            <a:br>
              <a:rPr lang="fr-FR" dirty="0" smtClean="0"/>
            </a:br>
            <a:r>
              <a:rPr lang="fr-FR" dirty="0" smtClean="0"/>
              <a:t>Le nouveau dispositif 100% santé en dentaire</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solidFill>
                  <a:prstClr val="black">
                    <a:tint val="75000"/>
                  </a:prstClr>
                </a:solidFill>
              </a:rPr>
              <a:pPr/>
              <a:t>5</a:t>
            </a:fld>
            <a:endParaRPr lang="fr-FR" dirty="0">
              <a:solidFill>
                <a:prstClr val="black">
                  <a:tint val="75000"/>
                </a:prstClr>
              </a:solidFill>
            </a:endParaRPr>
          </a:p>
        </p:txBody>
      </p:sp>
      <p:sp>
        <p:nvSpPr>
          <p:cNvPr id="5" name="Espace réservé du contenu 4"/>
          <p:cNvSpPr>
            <a:spLocks noGrp="1"/>
          </p:cNvSpPr>
          <p:nvPr>
            <p:ph idx="1"/>
          </p:nvPr>
        </p:nvSpPr>
        <p:spPr>
          <a:xfrm>
            <a:off x="457200" y="875853"/>
            <a:ext cx="8229600" cy="5577483"/>
          </a:xfrm>
        </p:spPr>
        <p:txBody>
          <a:bodyPr>
            <a:normAutofit/>
          </a:bodyPr>
          <a:lstStyle/>
          <a:p>
            <a:r>
              <a:rPr lang="fr-FR" b="1" dirty="0" smtClean="0"/>
              <a:t>La </a:t>
            </a:r>
            <a:r>
              <a:rPr lang="fr-FR" b="1" dirty="0"/>
              <a:t>personne bénéficiaire des garanties </a:t>
            </a:r>
            <a:r>
              <a:rPr lang="fr-FR" b="1" dirty="0" smtClean="0"/>
              <a:t>d’assurance dispose </a:t>
            </a:r>
            <a:r>
              <a:rPr lang="fr-FR" b="1" dirty="0"/>
              <a:t>de </a:t>
            </a:r>
            <a:r>
              <a:rPr lang="fr-FR" b="1" dirty="0" smtClean="0"/>
              <a:t>trois paniers de prestations</a:t>
            </a:r>
            <a:r>
              <a:rPr lang="fr-FR" b="1" dirty="0"/>
              <a:t> </a:t>
            </a:r>
            <a:r>
              <a:rPr lang="fr-FR" b="1" dirty="0" smtClean="0"/>
              <a:t>:</a:t>
            </a:r>
            <a:endParaRPr lang="fr-FR" dirty="0" smtClean="0"/>
          </a:p>
          <a:p>
            <a:pPr lvl="1"/>
            <a:endParaRPr lang="fr-FR" dirty="0"/>
          </a:p>
          <a:p>
            <a:pPr lvl="1"/>
            <a:endParaRPr lang="fr-FR" dirty="0" smtClean="0"/>
          </a:p>
          <a:p>
            <a:pPr lvl="1"/>
            <a:endParaRPr lang="fr-FR" dirty="0"/>
          </a:p>
          <a:p>
            <a:pPr lvl="1"/>
            <a:endParaRPr lang="fr-FR" dirty="0" smtClean="0"/>
          </a:p>
          <a:p>
            <a:pPr lvl="1"/>
            <a:endParaRPr lang="fr-FR" dirty="0"/>
          </a:p>
          <a:p>
            <a:pPr lvl="1"/>
            <a:endParaRPr lang="fr-FR" dirty="0" smtClean="0"/>
          </a:p>
          <a:p>
            <a:pPr lvl="1"/>
            <a:endParaRPr lang="fr-FR" dirty="0"/>
          </a:p>
          <a:p>
            <a:pPr lvl="1"/>
            <a:endParaRPr lang="fr-FR" dirty="0" smtClean="0"/>
          </a:p>
          <a:p>
            <a:pPr lvl="1"/>
            <a:endParaRPr lang="fr-FR" dirty="0"/>
          </a:p>
          <a:p>
            <a:pPr lvl="1"/>
            <a:endParaRPr lang="fr-FR" dirty="0" smtClean="0"/>
          </a:p>
          <a:p>
            <a:pPr lvl="1"/>
            <a:endParaRPr lang="fr-FR" dirty="0"/>
          </a:p>
          <a:p>
            <a:pPr lvl="1"/>
            <a:endParaRPr lang="fr-FR" dirty="0" smtClean="0"/>
          </a:p>
          <a:p>
            <a:pPr lvl="1"/>
            <a:endParaRPr lang="fr-FR" dirty="0"/>
          </a:p>
          <a:p>
            <a:pPr lvl="1"/>
            <a:endParaRPr lang="fr-FR" dirty="0" smtClean="0"/>
          </a:p>
        </p:txBody>
      </p:sp>
      <p:pic>
        <p:nvPicPr>
          <p:cNvPr id="8" name="Imag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11952" y="4723453"/>
            <a:ext cx="2800208" cy="1721599"/>
          </a:xfrm>
          <a:prstGeom prst="rect">
            <a:avLst/>
          </a:prstGeom>
          <a:noFill/>
          <a:ln>
            <a:noFill/>
          </a:ln>
        </p:spPr>
      </p:pic>
      <p:pic>
        <p:nvPicPr>
          <p:cNvPr id="9"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5469" y="1268760"/>
            <a:ext cx="6953061" cy="3304084"/>
          </a:xfrm>
          <a:prstGeom prst="rect">
            <a:avLst/>
          </a:prstGeom>
          <a:noFill/>
          <a:ln>
            <a:noFill/>
          </a:ln>
          <a:extLst/>
        </p:spPr>
      </p:pic>
    </p:spTree>
    <p:extLst>
      <p:ext uri="{BB962C8B-B14F-4D97-AF65-F5344CB8AC3E}">
        <p14:creationId xmlns:p14="http://schemas.microsoft.com/office/powerpoint/2010/main" val="4090994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La prise en charge des frais de soins</a:t>
            </a:r>
            <a:br>
              <a:rPr lang="fr-FR" dirty="0" smtClean="0"/>
            </a:br>
            <a:r>
              <a:rPr lang="fr-FR" dirty="0" smtClean="0"/>
              <a:t>La couverture par l’assurance complémentaire santé</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6</a:t>
            </a:fld>
            <a:endParaRPr lang="fr-FR" dirty="0"/>
          </a:p>
        </p:txBody>
      </p:sp>
      <p:graphicFrame>
        <p:nvGraphicFramePr>
          <p:cNvPr id="3" name="Objet 2"/>
          <p:cNvGraphicFramePr>
            <a:graphicFrameLocks noChangeAspect="1"/>
          </p:cNvGraphicFramePr>
          <p:nvPr>
            <p:extLst>
              <p:ext uri="{D42A27DB-BD31-4B8C-83A1-F6EECF244321}">
                <p14:modId xmlns:p14="http://schemas.microsoft.com/office/powerpoint/2010/main" val="1947921475"/>
              </p:ext>
            </p:extLst>
          </p:nvPr>
        </p:nvGraphicFramePr>
        <p:xfrm>
          <a:off x="466725" y="914400"/>
          <a:ext cx="8191500" cy="4781550"/>
        </p:xfrm>
        <a:graphic>
          <a:graphicData uri="http://schemas.openxmlformats.org/presentationml/2006/ole">
            <mc:AlternateContent xmlns:mc="http://schemas.openxmlformats.org/markup-compatibility/2006">
              <mc:Choice xmlns:v="urn:schemas-microsoft-com:vml" Requires="v">
                <p:oleObj spid="_x0000_s1040" name="Document" r:id="rId4" imgW="5915102" imgH="3453854" progId="Word.Document.12">
                  <p:embed/>
                </p:oleObj>
              </mc:Choice>
              <mc:Fallback>
                <p:oleObj name="Document" r:id="rId4" imgW="5915102" imgH="3453854" progId="Word.Document.12">
                  <p:embed/>
                  <p:pic>
                    <p:nvPicPr>
                      <p:cNvPr id="0" name=""/>
                      <p:cNvPicPr/>
                      <p:nvPr/>
                    </p:nvPicPr>
                    <p:blipFill>
                      <a:blip r:embed="rId5"/>
                      <a:stretch>
                        <a:fillRect/>
                      </a:stretch>
                    </p:blipFill>
                    <p:spPr>
                      <a:xfrm>
                        <a:off x="466725" y="914400"/>
                        <a:ext cx="8191500" cy="4781550"/>
                      </a:xfrm>
                      <a:prstGeom prst="rect">
                        <a:avLst/>
                      </a:prstGeom>
                    </p:spPr>
                  </p:pic>
                </p:oleObj>
              </mc:Fallback>
            </mc:AlternateContent>
          </a:graphicData>
        </a:graphic>
      </p:graphicFrame>
    </p:spTree>
    <p:extLst>
      <p:ext uri="{BB962C8B-B14F-4D97-AF65-F5344CB8AC3E}">
        <p14:creationId xmlns:p14="http://schemas.microsoft.com/office/powerpoint/2010/main" val="269326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régime collectif d’assurance</a:t>
            </a:r>
            <a:br>
              <a:rPr lang="fr-FR" dirty="0" smtClean="0"/>
            </a:br>
            <a:r>
              <a:rPr lang="fr-FR" dirty="0" smtClean="0"/>
              <a:t>Le cadre général</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7</a:t>
            </a:fld>
            <a:endParaRPr lang="fr-FR" dirty="0"/>
          </a:p>
        </p:txBody>
      </p:sp>
      <p:sp>
        <p:nvSpPr>
          <p:cNvPr id="10" name="Rectangle 9"/>
          <p:cNvSpPr/>
          <p:nvPr/>
        </p:nvSpPr>
        <p:spPr>
          <a:xfrm>
            <a:off x="755576" y="1124744"/>
            <a:ext cx="7560840" cy="360040"/>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rPr>
              <a:t>Participation de l’employeur</a:t>
            </a:r>
            <a:endParaRPr lang="fr-FR" sz="1600" b="1" dirty="0">
              <a:solidFill>
                <a:schemeClr val="bg1"/>
              </a:solidFill>
            </a:endParaRPr>
          </a:p>
        </p:txBody>
      </p:sp>
      <p:sp>
        <p:nvSpPr>
          <p:cNvPr id="11" name="Triangle isocèle 10"/>
          <p:cNvSpPr/>
          <p:nvPr/>
        </p:nvSpPr>
        <p:spPr>
          <a:xfrm rot="10800000">
            <a:off x="2498230" y="3140967"/>
            <a:ext cx="288032" cy="21602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12" name="Triangle isocèle 11"/>
          <p:cNvSpPr/>
          <p:nvPr/>
        </p:nvSpPr>
        <p:spPr>
          <a:xfrm rot="10800000">
            <a:off x="6372200" y="3140967"/>
            <a:ext cx="288032" cy="216024"/>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13" name="Rectangle 12"/>
          <p:cNvSpPr/>
          <p:nvPr/>
        </p:nvSpPr>
        <p:spPr>
          <a:xfrm>
            <a:off x="1634133" y="3429000"/>
            <a:ext cx="2016224" cy="36004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Oui</a:t>
            </a:r>
            <a:endParaRPr lang="fr-FR" sz="1600" b="1" dirty="0">
              <a:solidFill>
                <a:schemeClr val="tx2"/>
              </a:solidFill>
            </a:endParaRPr>
          </a:p>
        </p:txBody>
      </p:sp>
      <p:sp>
        <p:nvSpPr>
          <p:cNvPr id="14" name="Rectangle 13"/>
          <p:cNvSpPr/>
          <p:nvPr/>
        </p:nvSpPr>
        <p:spPr>
          <a:xfrm>
            <a:off x="5508104" y="3384823"/>
            <a:ext cx="2016224" cy="36004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Non</a:t>
            </a:r>
            <a:endParaRPr lang="fr-FR" sz="1600" b="1" dirty="0">
              <a:solidFill>
                <a:schemeClr val="tx2"/>
              </a:solidFill>
            </a:endParaRPr>
          </a:p>
        </p:txBody>
      </p:sp>
      <p:sp>
        <p:nvSpPr>
          <p:cNvPr id="16" name="Rectangle 15"/>
          <p:cNvSpPr/>
          <p:nvPr/>
        </p:nvSpPr>
        <p:spPr>
          <a:xfrm>
            <a:off x="755576" y="4077072"/>
            <a:ext cx="3773338" cy="576064"/>
          </a:xfrm>
          <a:prstGeom prst="rect">
            <a:avLst/>
          </a:prstGeom>
          <a:solidFill>
            <a:schemeClr val="accent6">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Contrats individuels</a:t>
            </a:r>
          </a:p>
          <a:p>
            <a:pPr algn="ctr"/>
            <a:r>
              <a:rPr lang="fr-FR" sz="1600" b="1" dirty="0" smtClean="0">
                <a:solidFill>
                  <a:schemeClr val="tx2"/>
                </a:solidFill>
              </a:rPr>
              <a:t>« labels »</a:t>
            </a:r>
            <a:endParaRPr lang="fr-FR" sz="1600" b="1" dirty="0">
              <a:solidFill>
                <a:schemeClr val="tx2"/>
              </a:solidFill>
            </a:endParaRPr>
          </a:p>
        </p:txBody>
      </p:sp>
      <p:sp>
        <p:nvSpPr>
          <p:cNvPr id="18" name="Rectangle 17"/>
          <p:cNvSpPr/>
          <p:nvPr/>
        </p:nvSpPr>
        <p:spPr>
          <a:xfrm>
            <a:off x="755576" y="5445224"/>
            <a:ext cx="3773338" cy="576064"/>
          </a:xfrm>
          <a:prstGeom prst="rect">
            <a:avLst/>
          </a:prstGeom>
          <a:solidFill>
            <a:schemeClr val="accent3">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Régime collectif</a:t>
            </a:r>
          </a:p>
          <a:p>
            <a:pPr algn="ctr"/>
            <a:r>
              <a:rPr lang="fr-FR" sz="1600" b="1" dirty="0" smtClean="0">
                <a:solidFill>
                  <a:schemeClr val="tx2"/>
                </a:solidFill>
              </a:rPr>
              <a:t>« convention de participation »</a:t>
            </a:r>
            <a:endParaRPr lang="fr-FR" sz="1600" b="1" dirty="0">
              <a:solidFill>
                <a:schemeClr val="tx2"/>
              </a:solidFill>
            </a:endParaRPr>
          </a:p>
        </p:txBody>
      </p:sp>
      <p:sp>
        <p:nvSpPr>
          <p:cNvPr id="20" name="Ellipse 19"/>
          <p:cNvSpPr/>
          <p:nvPr/>
        </p:nvSpPr>
        <p:spPr>
          <a:xfrm>
            <a:off x="2282205" y="4797152"/>
            <a:ext cx="720080" cy="504056"/>
          </a:xfrm>
          <a:prstGeom prst="ellipse">
            <a:avLst/>
          </a:prstGeom>
          <a:solidFill>
            <a:schemeClr val="tx2">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ou</a:t>
            </a:r>
            <a:endParaRPr lang="fr-FR" dirty="0"/>
          </a:p>
        </p:txBody>
      </p:sp>
      <p:sp>
        <p:nvSpPr>
          <p:cNvPr id="21" name="Rectangle 20"/>
          <p:cNvSpPr/>
          <p:nvPr/>
        </p:nvSpPr>
        <p:spPr>
          <a:xfrm>
            <a:off x="755576" y="1628800"/>
            <a:ext cx="7560840" cy="93610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Arial" panose="020B0604020202020204" pitchFamily="34" charset="0"/>
              <a:buChar char="•"/>
            </a:pPr>
            <a:r>
              <a:rPr lang="fr-FR" sz="1600" b="1" dirty="0" smtClean="0">
                <a:solidFill>
                  <a:schemeClr val="tx2"/>
                </a:solidFill>
              </a:rPr>
              <a:t>Unitaire (€ par agent)</a:t>
            </a:r>
          </a:p>
          <a:p>
            <a:pPr marL="285750" indent="-285750">
              <a:buFont typeface="Arial" panose="020B0604020202020204" pitchFamily="34" charset="0"/>
              <a:buChar char="•"/>
            </a:pPr>
            <a:r>
              <a:rPr lang="fr-FR" sz="1600" b="1" dirty="0" smtClean="0">
                <a:solidFill>
                  <a:schemeClr val="tx2"/>
                </a:solidFill>
              </a:rPr>
              <a:t>Ou modulée dans un but d’intérêt social (salaire, composition familiale)</a:t>
            </a:r>
          </a:p>
          <a:p>
            <a:pPr marL="285750" indent="-285750">
              <a:buFont typeface="Arial" panose="020B0604020202020204" pitchFamily="34" charset="0"/>
              <a:buChar char="•"/>
            </a:pPr>
            <a:r>
              <a:rPr lang="fr-FR" sz="1600" b="1" dirty="0" smtClean="0">
                <a:solidFill>
                  <a:schemeClr val="accent2"/>
                </a:solidFill>
              </a:rPr>
              <a:t>Le versement de l’aide en % de la cotisation n’est pas permis</a:t>
            </a:r>
            <a:endParaRPr lang="fr-FR" sz="1600" b="1" dirty="0">
              <a:solidFill>
                <a:schemeClr val="accent2"/>
              </a:solidFill>
            </a:endParaRPr>
          </a:p>
        </p:txBody>
      </p:sp>
      <p:sp>
        <p:nvSpPr>
          <p:cNvPr id="22" name="Rectangle 21"/>
          <p:cNvSpPr/>
          <p:nvPr/>
        </p:nvSpPr>
        <p:spPr>
          <a:xfrm>
            <a:off x="755576" y="2708920"/>
            <a:ext cx="7560840" cy="360040"/>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rPr>
              <a:t>Choix de l’employeur</a:t>
            </a:r>
            <a:endParaRPr lang="fr-FR" sz="1600" b="1" dirty="0">
              <a:solidFill>
                <a:schemeClr val="bg1"/>
              </a:solidFill>
            </a:endParaRPr>
          </a:p>
        </p:txBody>
      </p:sp>
    </p:spTree>
    <p:extLst>
      <p:ext uri="{BB962C8B-B14F-4D97-AF65-F5344CB8AC3E}">
        <p14:creationId xmlns:p14="http://schemas.microsoft.com/office/powerpoint/2010/main" val="3996892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régime collectif d’assurance</a:t>
            </a:r>
            <a:br>
              <a:rPr lang="fr-FR" dirty="0" smtClean="0"/>
            </a:br>
            <a:r>
              <a:rPr lang="fr-FR" dirty="0" smtClean="0"/>
              <a:t>Les caractéristiques et les avantages de la convention du CDG 16</a:t>
            </a:r>
            <a:endParaRPr lang="fr-FR" dirty="0"/>
          </a:p>
        </p:txBody>
      </p:sp>
      <p:sp>
        <p:nvSpPr>
          <p:cNvPr id="6" name="Espace réservé du contenu 5"/>
          <p:cNvSpPr>
            <a:spLocks noGrp="1"/>
          </p:cNvSpPr>
          <p:nvPr>
            <p:ph idx="1"/>
          </p:nvPr>
        </p:nvSpPr>
        <p:spPr/>
        <p:txBody>
          <a:bodyPr>
            <a:normAutofit/>
          </a:bodyPr>
          <a:lstStyle/>
          <a:p>
            <a:pPr marL="0" lvl="0" indent="0" algn="ctr">
              <a:buNone/>
            </a:pPr>
            <a:r>
              <a:rPr lang="fr-FR" b="1" dirty="0">
                <a:solidFill>
                  <a:srgbClr val="00B050"/>
                </a:solidFill>
              </a:rPr>
              <a:t>Une protection renforcée pour vos agents</a:t>
            </a:r>
          </a:p>
          <a:p>
            <a:pPr lvl="0"/>
            <a:endParaRPr lang="fr-FR" dirty="0"/>
          </a:p>
          <a:p>
            <a:pPr lvl="0"/>
            <a:r>
              <a:rPr lang="fr-FR" dirty="0"/>
              <a:t>Un </a:t>
            </a:r>
            <a:r>
              <a:rPr lang="fr-FR" b="1" dirty="0"/>
              <a:t>contrat d’assurance solidaire</a:t>
            </a:r>
            <a:r>
              <a:rPr lang="fr-FR" dirty="0"/>
              <a:t> grâce à :</a:t>
            </a:r>
          </a:p>
          <a:p>
            <a:pPr lvl="1"/>
            <a:r>
              <a:rPr lang="fr-FR" dirty="0"/>
              <a:t>Des </a:t>
            </a:r>
            <a:r>
              <a:rPr lang="fr-FR" dirty="0" smtClean="0"/>
              <a:t>cotisations </a:t>
            </a:r>
            <a:r>
              <a:rPr lang="fr-FR" dirty="0"/>
              <a:t>uniques par </a:t>
            </a:r>
            <a:r>
              <a:rPr lang="fr-FR" dirty="0" smtClean="0"/>
              <a:t>niveau de garanties </a:t>
            </a:r>
            <a:r>
              <a:rPr lang="fr-FR" dirty="0"/>
              <a:t>quel que soit l’âge de l’agent </a:t>
            </a:r>
            <a:r>
              <a:rPr lang="fr-FR" dirty="0" smtClean="0"/>
              <a:t>(- de 30 ans, + de 30 ans) et </a:t>
            </a:r>
            <a:r>
              <a:rPr lang="fr-FR" dirty="0"/>
              <a:t>compétitifs grâce à la mutualisation départementale via le CDG 16</a:t>
            </a:r>
          </a:p>
          <a:p>
            <a:pPr lvl="1"/>
            <a:r>
              <a:rPr lang="fr-FR" dirty="0"/>
              <a:t>La possibilité de choisir un niveau de garanties </a:t>
            </a:r>
            <a:r>
              <a:rPr lang="fr-FR" dirty="0" smtClean="0"/>
              <a:t>(3) selon sa </a:t>
            </a:r>
            <a:r>
              <a:rPr lang="fr-FR" dirty="0"/>
              <a:t>situation </a:t>
            </a:r>
            <a:r>
              <a:rPr lang="fr-FR" dirty="0" smtClean="0"/>
              <a:t>familiale</a:t>
            </a:r>
            <a:endParaRPr lang="fr-FR" dirty="0"/>
          </a:p>
          <a:p>
            <a:pPr lvl="1"/>
            <a:r>
              <a:rPr lang="fr-FR" dirty="0" smtClean="0"/>
              <a:t>Des </a:t>
            </a:r>
            <a:r>
              <a:rPr lang="fr-FR" dirty="0"/>
              <a:t>conditions de garanties identiques et connues par les employeurs et agents</a:t>
            </a:r>
          </a:p>
          <a:p>
            <a:pPr lvl="1"/>
            <a:r>
              <a:rPr lang="fr-FR" dirty="0"/>
              <a:t>Un montant de la participation mensuelle identique pour tous</a:t>
            </a:r>
          </a:p>
          <a:p>
            <a:pPr lvl="2"/>
            <a:r>
              <a:rPr lang="fr-FR" sz="1200" dirty="0"/>
              <a:t>Pour les contrats labellisés, les agents affiliés à la Sécurité sociale (régime IRCANTEC) sont assujettis, en complément des prélèvements sociaux, aux charges sociales, non applicables pour les agents fonctionnaires</a:t>
            </a:r>
          </a:p>
          <a:p>
            <a:pPr lvl="0"/>
            <a:endParaRPr lang="fr-FR" dirty="0"/>
          </a:p>
          <a:p>
            <a:pPr lvl="0"/>
            <a:r>
              <a:rPr lang="fr-FR" dirty="0"/>
              <a:t>Un </a:t>
            </a:r>
            <a:r>
              <a:rPr lang="fr-FR" b="1" dirty="0"/>
              <a:t>contrat d’assurance protecteur</a:t>
            </a:r>
            <a:r>
              <a:rPr lang="fr-FR" dirty="0"/>
              <a:t> grâce à :</a:t>
            </a:r>
          </a:p>
          <a:p>
            <a:pPr lvl="1"/>
            <a:r>
              <a:rPr lang="fr-FR" dirty="0"/>
              <a:t>Des garanties définies dans un cahier des charges qui est validé par le CDG 16 et qui s’impose à l’assureur</a:t>
            </a:r>
          </a:p>
          <a:p>
            <a:pPr lvl="1"/>
            <a:r>
              <a:rPr lang="fr-FR" dirty="0" smtClean="0"/>
              <a:t>Des </a:t>
            </a:r>
            <a:r>
              <a:rPr lang="fr-FR" dirty="0"/>
              <a:t>réclamations des agents suite à des différends avec l’assureur qui sont prises en charge et appuyées par le CDG 16</a:t>
            </a:r>
          </a:p>
          <a:p>
            <a:endParaRPr lang="fr-FR" dirty="0">
              <a:solidFill>
                <a:srgbClr val="FF0000"/>
              </a:solidFill>
            </a:endParaRPr>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8</a:t>
            </a:fld>
            <a:endParaRPr lang="fr-FR" dirty="0"/>
          </a:p>
        </p:txBody>
      </p:sp>
    </p:spTree>
    <p:extLst>
      <p:ext uri="{BB962C8B-B14F-4D97-AF65-F5344CB8AC3E}">
        <p14:creationId xmlns:p14="http://schemas.microsoft.com/office/powerpoint/2010/main" val="3269388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régime collectif d’assurance</a:t>
            </a:r>
            <a:br>
              <a:rPr lang="fr-FR" dirty="0" smtClean="0"/>
            </a:br>
            <a:r>
              <a:rPr lang="fr-FR" dirty="0" smtClean="0"/>
              <a:t>Les caractéristiques et les avantages de la convention du CDG 16</a:t>
            </a:r>
            <a:endParaRPr lang="fr-FR" dirty="0"/>
          </a:p>
        </p:txBody>
      </p:sp>
      <p:sp>
        <p:nvSpPr>
          <p:cNvPr id="6" name="Espace réservé du contenu 5"/>
          <p:cNvSpPr>
            <a:spLocks noGrp="1"/>
          </p:cNvSpPr>
          <p:nvPr>
            <p:ph idx="1"/>
          </p:nvPr>
        </p:nvSpPr>
        <p:spPr/>
        <p:txBody>
          <a:bodyPr>
            <a:normAutofit/>
          </a:bodyPr>
          <a:lstStyle/>
          <a:p>
            <a:pPr marL="0" indent="0" algn="ctr">
              <a:buNone/>
            </a:pPr>
            <a:r>
              <a:rPr lang="fr-FR" b="1" dirty="0">
                <a:solidFill>
                  <a:srgbClr val="00B050"/>
                </a:solidFill>
              </a:rPr>
              <a:t>Un accompagnement du CDG 16</a:t>
            </a:r>
          </a:p>
          <a:p>
            <a:endParaRPr lang="fr-FR" b="1" dirty="0"/>
          </a:p>
          <a:p>
            <a:r>
              <a:rPr lang="fr-FR" b="1" dirty="0"/>
              <a:t>Négociation avec les assureurs</a:t>
            </a:r>
          </a:p>
          <a:p>
            <a:endParaRPr lang="fr-FR" b="1" dirty="0"/>
          </a:p>
          <a:p>
            <a:r>
              <a:rPr lang="fr-FR" b="1" dirty="0"/>
              <a:t>Mise en place de la convention :</a:t>
            </a:r>
            <a:endParaRPr lang="fr-FR" dirty="0"/>
          </a:p>
          <a:p>
            <a:pPr lvl="1"/>
            <a:r>
              <a:rPr lang="fr-FR" dirty="0"/>
              <a:t>Validation des documents de présentation et contractuels de l’assureur (note pédagogique, plaquette, notice d’information</a:t>
            </a:r>
            <a:r>
              <a:rPr lang="fr-FR" dirty="0" smtClean="0"/>
              <a:t>…)</a:t>
            </a:r>
            <a:endParaRPr lang="fr-FR" dirty="0"/>
          </a:p>
          <a:p>
            <a:pPr lvl="1"/>
            <a:r>
              <a:rPr lang="fr-FR" dirty="0"/>
              <a:t>Communication (information, réunions, permanences</a:t>
            </a:r>
            <a:r>
              <a:rPr lang="fr-FR" dirty="0" smtClean="0"/>
              <a:t>…)</a:t>
            </a:r>
            <a:endParaRPr lang="fr-FR" dirty="0"/>
          </a:p>
          <a:p>
            <a:endParaRPr lang="fr-FR" b="1" dirty="0"/>
          </a:p>
          <a:p>
            <a:r>
              <a:rPr lang="fr-FR" b="1" dirty="0"/>
              <a:t>Pilotage du régime collectif sur 6 ans avec :</a:t>
            </a:r>
            <a:endParaRPr lang="fr-FR" dirty="0"/>
          </a:p>
          <a:p>
            <a:pPr lvl="1"/>
            <a:r>
              <a:rPr lang="fr-FR" dirty="0"/>
              <a:t>La réunion annuelle avec l’assureur</a:t>
            </a:r>
          </a:p>
          <a:p>
            <a:pPr lvl="1"/>
            <a:r>
              <a:rPr lang="fr-FR" dirty="0"/>
              <a:t>L’analyse du compte de résultat technique</a:t>
            </a:r>
          </a:p>
          <a:p>
            <a:pPr lvl="1"/>
            <a:r>
              <a:rPr lang="fr-FR" dirty="0"/>
              <a:t>Les négociations tarifaires </a:t>
            </a:r>
          </a:p>
          <a:p>
            <a:pPr lvl="1"/>
            <a:r>
              <a:rPr lang="fr-FR" dirty="0" smtClean="0"/>
              <a:t>La connaissance des Restes à Charge (RAC) par niveau et par prestation</a:t>
            </a:r>
            <a:endParaRPr lang="fr-FR" dirty="0"/>
          </a:p>
          <a:p>
            <a:pPr lvl="1"/>
            <a:r>
              <a:rPr lang="fr-FR" dirty="0"/>
              <a:t>Le suivi des réclamations des </a:t>
            </a:r>
            <a:r>
              <a:rPr lang="fr-FR" dirty="0" smtClean="0"/>
              <a:t>agents</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9</a:t>
            </a:fld>
            <a:endParaRPr lang="fr-FR" dirty="0"/>
          </a:p>
        </p:txBody>
      </p:sp>
    </p:spTree>
    <p:extLst>
      <p:ext uri="{BB962C8B-B14F-4D97-AF65-F5344CB8AC3E}">
        <p14:creationId xmlns:p14="http://schemas.microsoft.com/office/powerpoint/2010/main" val="1934192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9212</TotalTime>
  <Words>536</Words>
  <Application>Microsoft Office PowerPoint</Application>
  <PresentationFormat>Affichage à l'écran (4:3)</PresentationFormat>
  <Paragraphs>154</Paragraphs>
  <Slides>13</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13</vt:i4>
      </vt:variant>
    </vt:vector>
  </HeadingPairs>
  <TitlesOfParts>
    <vt:vector size="15" baseType="lpstr">
      <vt:lpstr>Thème Office</vt:lpstr>
      <vt:lpstr>Document</vt:lpstr>
      <vt:lpstr>Présentation PowerPoint</vt:lpstr>
      <vt:lpstr>Plan</vt:lpstr>
      <vt:lpstr>1. La prise en charge des frais de soins La présentation des points clés du marché</vt:lpstr>
      <vt:lpstr>1. La prise en charge des frais de soins Le nouveau dispositif 100% santé en optique</vt:lpstr>
      <vt:lpstr>1. La prise en charge des frais de soins Le nouveau dispositif 100% santé en dentaire</vt:lpstr>
      <vt:lpstr>1. La prise en charge des frais de soins La couverture par l’assurance complémentaire santé</vt:lpstr>
      <vt:lpstr>2. Le régime collectif d’assurance Le cadre général</vt:lpstr>
      <vt:lpstr>2. Le régime collectif d’assurance Les caractéristiques et les avantages de la convention du CDG 16</vt:lpstr>
      <vt:lpstr>2. Le régime collectif d’assurance Les caractéristiques et les avantages de la convention du CDG 16</vt:lpstr>
      <vt:lpstr>2. Le régime collectif d’assurance Les garanties et les taux de cotisation du contrat actuel</vt:lpstr>
      <vt:lpstr>2. Le régime collectif d‘assurance Le résultat technique du contrat</vt:lpstr>
      <vt:lpstr>3. Le contrat d’assurance de demain Les points clés</vt:lpstr>
      <vt:lpstr>3. Le contrat d’assurance de demain Le calendrier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Publicassur.com</dc:title>
  <dc:creator>Demornac</dc:creator>
  <cp:lastModifiedBy>Utilisateur Windows</cp:lastModifiedBy>
  <cp:revision>662</cp:revision>
  <cp:lastPrinted>2015-02-17T10:11:13Z</cp:lastPrinted>
  <dcterms:created xsi:type="dcterms:W3CDTF">2011-05-15T13:26:27Z</dcterms:created>
  <dcterms:modified xsi:type="dcterms:W3CDTF">2020-09-03T10:44:13Z</dcterms:modified>
</cp:coreProperties>
</file>